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59" r:id="rId3"/>
    <p:sldId id="262" r:id="rId4"/>
    <p:sldId id="275" r:id="rId5"/>
    <p:sldId id="264" r:id="rId6"/>
    <p:sldId id="263" r:id="rId7"/>
    <p:sldId id="260" r:id="rId8"/>
    <p:sldId id="265" r:id="rId9"/>
    <p:sldId id="270" r:id="rId10"/>
    <p:sldId id="271" r:id="rId11"/>
    <p:sldId id="267" r:id="rId12"/>
    <p:sldId id="280" r:id="rId13"/>
    <p:sldId id="266" r:id="rId14"/>
    <p:sldId id="277" r:id="rId15"/>
    <p:sldId id="279"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60" autoAdjust="0"/>
  </p:normalViewPr>
  <p:slideViewPr>
    <p:cSldViewPr>
      <p:cViewPr varScale="1">
        <p:scale>
          <a:sx n="67" d="100"/>
          <a:sy n="67" d="100"/>
        </p:scale>
        <p:origin x="147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Plan</a:t>
          </a: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Collect</a:t>
          </a: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pt>
    <dgm:pt modelId="{3DAA6B48-225A-4840-B4FD-B5777A24A577}" type="pres">
      <dgm:prSet presAssocID="{4AD66445-1D35-5E4B-97CB-F1868A81F976}" presName="spNode" presStyleCnt="0"/>
      <dgm:spPr/>
    </dgm:pt>
    <dgm:pt modelId="{8864FD29-B527-0A45-AF38-136A7CA3EA73}" type="pres">
      <dgm:prSet presAssocID="{03570386-4604-4B40-84F0-E9CB1E7DA604}" presName="sibTrans" presStyleLbl="sibTrans1D1" presStyleIdx="0" presStyleCnt="8"/>
      <dgm:spPr/>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pt>
    <dgm:pt modelId="{C1125BC2-4A5A-5C43-8663-E2876B3EEBFA}" type="pres">
      <dgm:prSet presAssocID="{167BEB73-3A00-7345-985F-605B40EEBA4D}" presName="spNode" presStyleCnt="0"/>
      <dgm:spPr/>
    </dgm:pt>
    <dgm:pt modelId="{3BACACFC-1124-AF4D-BBB2-76FDB50352A6}" type="pres">
      <dgm:prSet presAssocID="{16A220BF-2A6B-A246-BD86-15A7663B08AE}" presName="sibTrans" presStyleLbl="sibTrans1D1" presStyleIdx="1" presStyleCnt="8"/>
      <dgm:spPr/>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pt>
    <dgm:pt modelId="{FDCC661F-5906-4C2E-95FD-42BD7C141BE9}" type="pres">
      <dgm:prSet presAssocID="{97D4A84A-FD53-4C89-8766-B5C0A5025285}" presName="spNode" presStyleCnt="0"/>
      <dgm:spPr/>
    </dgm:pt>
    <dgm:pt modelId="{A9CD118D-5A7B-4B7B-BEB0-016F1E217120}" type="pres">
      <dgm:prSet presAssocID="{5FD615BE-97D0-4C69-8037-060D7CF45582}" presName="sibTrans" presStyleLbl="sibTrans1D1" presStyleIdx="2" presStyleCnt="8"/>
      <dgm:spPr/>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pt>
    <dgm:pt modelId="{6C64C368-C8AD-DC46-9E87-FF501AEF864A}" type="pres">
      <dgm:prSet presAssocID="{CA9A9111-DB94-5549-9608-EEE6A3A2D980}" presName="spNode" presStyleCnt="0"/>
      <dgm:spPr/>
    </dgm:pt>
    <dgm:pt modelId="{6A2CC0A6-BC38-5041-A60B-0DABCA6762C7}" type="pres">
      <dgm:prSet presAssocID="{99C07F7C-24F7-F44B-8AEB-A4EC5174B3B9}" presName="sibTrans" presStyleLbl="sibTrans1D1" presStyleIdx="3" presStyleCnt="8"/>
      <dgm:spPr/>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pt>
    <dgm:pt modelId="{E838B6B8-75DF-4528-9C2A-BB7A7D07CE89}" type="pres">
      <dgm:prSet presAssocID="{D826B2FE-5AC9-47EE-AEB3-142395FBDE71}" presName="spNode" presStyleCnt="0"/>
      <dgm:spPr/>
    </dgm:pt>
    <dgm:pt modelId="{0FD4A519-10D4-4EE7-AC3E-EBD7D85740E2}" type="pres">
      <dgm:prSet presAssocID="{E81A7496-7C34-4DBF-9C3D-D0A2A73191C8}" presName="sibTrans" presStyleLbl="sibTrans1D1" presStyleIdx="4" presStyleCnt="8"/>
      <dgm:spPr/>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pt>
    <dgm:pt modelId="{EC522338-C25D-4866-ABF3-7A3BB86AF8C6}" type="pres">
      <dgm:prSet presAssocID="{661A4A79-0AAA-4C36-BEAB-A61C849008FA}" presName="spNode" presStyleCnt="0"/>
      <dgm:spPr/>
    </dgm:pt>
    <dgm:pt modelId="{7DFDE678-6B1C-4BBC-A38E-46FB50420688}" type="pres">
      <dgm:prSet presAssocID="{F97789DC-0FAD-4C2E-AB9D-457E85023924}" presName="sibTrans" presStyleLbl="sibTrans1D1" presStyleIdx="5" presStyleCnt="8"/>
      <dgm:spPr/>
    </dgm:pt>
    <dgm:pt modelId="{E2536CDD-7DBF-4C6B-85BF-882FE6A71FDF}" type="pres">
      <dgm:prSet presAssocID="{A8FAAA24-3DB7-4AFE-8D6E-1FF127F6A8FE}" presName="node" presStyleLbl="node1" presStyleIdx="6" presStyleCnt="8" custScaleX="144154" custScaleY="74911">
        <dgm:presLayoutVars>
          <dgm:bulletEnabled val="1"/>
        </dgm:presLayoutVars>
      </dgm:prSet>
      <dgm:spPr/>
    </dgm:pt>
    <dgm:pt modelId="{6D500B74-16A3-4CA0-A0E3-C2CBAAB4F994}" type="pres">
      <dgm:prSet presAssocID="{A8FAAA24-3DB7-4AFE-8D6E-1FF127F6A8FE}" presName="spNode" presStyleCnt="0"/>
      <dgm:spPr/>
    </dgm:pt>
    <dgm:pt modelId="{049616A8-A793-4C77-8E33-8F4622C118F7}" type="pres">
      <dgm:prSet presAssocID="{8ED530B9-2AE0-4731-B182-B27C1D10B60C}" presName="sibTrans" presStyleLbl="sibTrans1D1" presStyleIdx="6" presStyleCnt="8"/>
      <dgm:spPr/>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pt>
    <dgm:pt modelId="{285E9CCE-C7D2-4139-86F0-64E7E1C35BC1}" type="pres">
      <dgm:prSet presAssocID="{78A95A28-5B18-4CAB-A8F7-FCAAA6066699}" presName="spNode" presStyleCnt="0"/>
      <dgm:spPr/>
    </dgm:pt>
    <dgm:pt modelId="{19FF4228-BCF6-4DBF-AEE0-CF82A986A726}" type="pres">
      <dgm:prSet presAssocID="{DA16D8F2-7AA0-43B2-99A1-9E110743886E}" presName="sibTrans" presStyleLbl="sibTrans1D1" presStyleIdx="7" presStyleCnt="8"/>
      <dgm:spPr/>
    </dgm:pt>
  </dgm:ptLst>
  <dgm:cxnLst>
    <dgm:cxn modelId="{3E261E04-7E50-4404-BFD2-3ACDA3EE045F}" type="presOf" srcId="{661A4A79-0AAA-4C36-BEAB-A61C849008FA}" destId="{25E735C8-6CA7-48F9-B4AF-4D9B92978769}"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F13C6D27-97FF-4E4A-8214-8674889B740D}" type="presOf" srcId="{03570386-4604-4B40-84F0-E9CB1E7DA604}" destId="{8864FD29-B527-0A45-AF38-136A7CA3EA73}" srcOrd="0" destOrd="0" presId="urn:microsoft.com/office/officeart/2005/8/layout/cycle5"/>
    <dgm:cxn modelId="{C2BCA32E-D0F1-4F59-BA3E-6B2A0AA6311B}" type="presOf" srcId="{F97789DC-0FAD-4C2E-AB9D-457E85023924}" destId="{7DFDE678-6B1C-4BBC-A38E-46FB50420688}"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DB7B9664-7648-4F54-81D0-EEE7198D47A5}" type="presOf" srcId="{167BEB73-3A00-7345-985F-605B40EEBA4D}" destId="{9ED3D520-3DE0-864B-ACAB-5B591616A6D9}" srcOrd="0" destOrd="0" presId="urn:microsoft.com/office/officeart/2005/8/layout/cycle5"/>
    <dgm:cxn modelId="{37714D80-035B-4B3E-B043-4A30B3F90222}" type="presOf" srcId="{8ED530B9-2AE0-4731-B182-B27C1D10B60C}" destId="{049616A8-A793-4C77-8E33-8F4622C118F7}" srcOrd="0" destOrd="0" presId="urn:microsoft.com/office/officeart/2005/8/layout/cycle5"/>
    <dgm:cxn modelId="{DDE8938D-9B46-4EEC-9D74-69D38C6AE27D}" srcId="{65053B36-E459-4699-9118-038C8F52F23D}" destId="{78A95A28-5B18-4CAB-A8F7-FCAAA6066699}" srcOrd="7" destOrd="0" parTransId="{6BE8ECF0-24C5-40B1-9F35-926034AD3A7E}" sibTransId="{DA16D8F2-7AA0-43B2-99A1-9E110743886E}"/>
    <dgm:cxn modelId="{8FEAFF8E-BAC2-48C6-9F47-17004F7F4F95}" type="presOf" srcId="{99C07F7C-24F7-F44B-8AEB-A4EC5174B3B9}" destId="{6A2CC0A6-BC38-5041-A60B-0DABCA6762C7}" srcOrd="0" destOrd="0" presId="urn:microsoft.com/office/officeart/2005/8/layout/cycle5"/>
    <dgm:cxn modelId="{E6F43A92-75F9-4B74-99E7-69D3C40E6A57}" type="presOf" srcId="{78A95A28-5B18-4CAB-A8F7-FCAAA6066699}" destId="{3204064E-86B9-4A1D-AC40-6B3607D41628}" srcOrd="0" destOrd="0" presId="urn:microsoft.com/office/officeart/2005/8/layout/cycle5"/>
    <dgm:cxn modelId="{4DEFCF92-13D8-4233-8FEF-07E72958AB01}" type="presOf" srcId="{E81A7496-7C34-4DBF-9C3D-D0A2A73191C8}" destId="{0FD4A519-10D4-4EE7-AC3E-EBD7D85740E2}" srcOrd="0" destOrd="0" presId="urn:microsoft.com/office/officeart/2005/8/layout/cycle5"/>
    <dgm:cxn modelId="{C64EF69E-42FA-429A-9C6E-6BC58BE1FFA5}" type="presOf" srcId="{A8FAAA24-3DB7-4AFE-8D6E-1FF127F6A8FE}" destId="{E2536CDD-7DBF-4C6B-85BF-882FE6A71FDF}" srcOrd="0" destOrd="0" presId="urn:microsoft.com/office/officeart/2005/8/layout/cycle5"/>
    <dgm:cxn modelId="{C5FCE8A6-4E0B-4547-90B1-69D5A5B44D48}" type="presOf" srcId="{4AD66445-1D35-5E4B-97CB-F1868A81F976}" destId="{F21E2F18-F043-2846-95DB-CBAA147D529B}" srcOrd="0" destOrd="0" presId="urn:microsoft.com/office/officeart/2005/8/layout/cycle5"/>
    <dgm:cxn modelId="{37BF8AAE-F2D1-47FD-80C7-85A2611AA334}" srcId="{65053B36-E459-4699-9118-038C8F52F23D}" destId="{97D4A84A-FD53-4C89-8766-B5C0A5025285}" srcOrd="2" destOrd="0" parTransId="{83CF93A1-5BFE-4327-89FC-F3B074DB56BE}" sibTransId="{5FD615BE-97D0-4C69-8037-060D7CF45582}"/>
    <dgm:cxn modelId="{5DB090D2-4365-4A52-9703-247FC669157C}" type="presOf" srcId="{CA9A9111-DB94-5549-9608-EEE6A3A2D980}" destId="{4BA36C64-20B8-A14E-8759-154A58F6D6C3}" srcOrd="0" destOrd="0" presId="urn:microsoft.com/office/officeart/2005/8/layout/cycle5"/>
    <dgm:cxn modelId="{BCD343DC-1B85-4FCF-817B-24887D1B3E23}" srcId="{65053B36-E459-4699-9118-038C8F52F23D}" destId="{D826B2FE-5AC9-47EE-AEB3-142395FBDE71}" srcOrd="4" destOrd="0" parTransId="{CB1A36D4-FDE9-48F2-98C9-29576A48DEAF}" sibTransId="{E81A7496-7C34-4DBF-9C3D-D0A2A73191C8}"/>
    <dgm:cxn modelId="{6FA06DDC-0F38-DE42-863F-EB8F7A4572BE}" srcId="{65053B36-E459-4699-9118-038C8F52F23D}" destId="{4AD66445-1D35-5E4B-97CB-F1868A81F976}" srcOrd="0" destOrd="0" parTransId="{D6E6296C-8865-CD45-8B84-2CE77AEEFEAD}" sibTransId="{03570386-4604-4B40-84F0-E9CB1E7DA604}"/>
    <dgm:cxn modelId="{3BCDD1DC-8364-48AB-961D-19CD7940D8F2}" type="presOf" srcId="{97D4A84A-FD53-4C89-8766-B5C0A5025285}" destId="{F0A86B52-E2FF-4D63-93A1-E61D8377C34A}" srcOrd="0" destOrd="0" presId="urn:microsoft.com/office/officeart/2005/8/layout/cycle5"/>
    <dgm:cxn modelId="{67C44FDE-654C-4180-B909-C59BD2F6910A}" type="presOf" srcId="{16A220BF-2A6B-A246-BD86-15A7663B08AE}" destId="{3BACACFC-1124-AF4D-BBB2-76FDB50352A6}" srcOrd="0" destOrd="0" presId="urn:microsoft.com/office/officeart/2005/8/layout/cycle5"/>
    <dgm:cxn modelId="{EB6DE6E0-CA6D-4EFF-AB86-73BD12F781E0}" type="presOf" srcId="{DA16D8F2-7AA0-43B2-99A1-9E110743886E}" destId="{19FF4228-BCF6-4DBF-AEE0-CF82A986A726}" srcOrd="0" destOrd="0" presId="urn:microsoft.com/office/officeart/2005/8/layout/cycle5"/>
    <dgm:cxn modelId="{6F5809E4-4DB8-4467-852D-B239B02041A3}" type="presOf" srcId="{5FD615BE-97D0-4C69-8037-060D7CF45582}" destId="{A9CD118D-5A7B-4B7B-BEB0-016F1E217120}"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D60B4FF1-27EE-5447-9766-00F07C82332B}" srcId="{65053B36-E459-4699-9118-038C8F52F23D}" destId="{167BEB73-3A00-7345-985F-605B40EEBA4D}" srcOrd="1" destOrd="0" parTransId="{DAAA6469-0CAE-2B4A-86DE-BE4B0168B09C}" sibTransId="{16A220BF-2A6B-A246-BD86-15A7663B08AE}"/>
    <dgm:cxn modelId="{6BCA62F4-CA8C-49CB-BEBA-29EB7BE7965B}" type="presOf" srcId="{D826B2FE-5AC9-47EE-AEB3-142395FBDE71}" destId="{1E7C3E94-8CB6-456F-B0D4-B3FA407A51A6}" srcOrd="0" destOrd="0" presId="urn:microsoft.com/office/officeart/2005/8/layout/cycle5"/>
    <dgm:cxn modelId="{033C9BF7-01D5-475F-AC34-16021D72E403}" type="presOf" srcId="{65053B36-E459-4699-9118-038C8F52F23D}" destId="{6A20FEC1-C6EF-4469-886F-1FB4E4E06963}" srcOrd="0" destOrd="0" presId="urn:microsoft.com/office/officeart/2005/8/layout/cycle5"/>
    <dgm:cxn modelId="{69144763-3117-476D-A7AF-EE405244E66C}" type="presParOf" srcId="{6A20FEC1-C6EF-4469-886F-1FB4E4E06963}" destId="{F21E2F18-F043-2846-95DB-CBAA147D529B}" srcOrd="0" destOrd="0" presId="urn:microsoft.com/office/officeart/2005/8/layout/cycle5"/>
    <dgm:cxn modelId="{536FD488-DAD6-41B7-AB42-529AB9FF4039}" type="presParOf" srcId="{6A20FEC1-C6EF-4469-886F-1FB4E4E06963}" destId="{3DAA6B48-225A-4840-B4FD-B5777A24A577}" srcOrd="1" destOrd="0" presId="urn:microsoft.com/office/officeart/2005/8/layout/cycle5"/>
    <dgm:cxn modelId="{4C94FC34-003A-46A9-B447-9A5134429DD8}" type="presParOf" srcId="{6A20FEC1-C6EF-4469-886F-1FB4E4E06963}" destId="{8864FD29-B527-0A45-AF38-136A7CA3EA73}" srcOrd="2" destOrd="0" presId="urn:microsoft.com/office/officeart/2005/8/layout/cycle5"/>
    <dgm:cxn modelId="{2611D33F-FBA9-444E-86AF-9872CF42158B}" type="presParOf" srcId="{6A20FEC1-C6EF-4469-886F-1FB4E4E06963}" destId="{9ED3D520-3DE0-864B-ACAB-5B591616A6D9}" srcOrd="3" destOrd="0" presId="urn:microsoft.com/office/officeart/2005/8/layout/cycle5"/>
    <dgm:cxn modelId="{87911A3F-54AE-4338-9329-9BDE52642F0A}" type="presParOf" srcId="{6A20FEC1-C6EF-4469-886F-1FB4E4E06963}" destId="{C1125BC2-4A5A-5C43-8663-E2876B3EEBFA}" srcOrd="4" destOrd="0" presId="urn:microsoft.com/office/officeart/2005/8/layout/cycle5"/>
    <dgm:cxn modelId="{78D81618-AA11-47B6-A2EF-72594A2113C1}" type="presParOf" srcId="{6A20FEC1-C6EF-4469-886F-1FB4E4E06963}" destId="{3BACACFC-1124-AF4D-BBB2-76FDB50352A6}" srcOrd="5" destOrd="0" presId="urn:microsoft.com/office/officeart/2005/8/layout/cycle5"/>
    <dgm:cxn modelId="{3BD412CD-55D2-4A8F-9264-6022AC5153AE}" type="presParOf" srcId="{6A20FEC1-C6EF-4469-886F-1FB4E4E06963}" destId="{F0A86B52-E2FF-4D63-93A1-E61D8377C34A}" srcOrd="6" destOrd="0" presId="urn:microsoft.com/office/officeart/2005/8/layout/cycle5"/>
    <dgm:cxn modelId="{48401D69-4F45-46D2-A075-32CE202E0556}" type="presParOf" srcId="{6A20FEC1-C6EF-4469-886F-1FB4E4E06963}" destId="{FDCC661F-5906-4C2E-95FD-42BD7C141BE9}" srcOrd="7" destOrd="0" presId="urn:microsoft.com/office/officeart/2005/8/layout/cycle5"/>
    <dgm:cxn modelId="{44E0A688-87ED-421D-BDAF-E2E35765FA5D}" type="presParOf" srcId="{6A20FEC1-C6EF-4469-886F-1FB4E4E06963}" destId="{A9CD118D-5A7B-4B7B-BEB0-016F1E217120}" srcOrd="8" destOrd="0" presId="urn:microsoft.com/office/officeart/2005/8/layout/cycle5"/>
    <dgm:cxn modelId="{36693D9E-AA99-4992-93A5-C5A7ABF6A8CF}" type="presParOf" srcId="{6A20FEC1-C6EF-4469-886F-1FB4E4E06963}" destId="{4BA36C64-20B8-A14E-8759-154A58F6D6C3}" srcOrd="9" destOrd="0" presId="urn:microsoft.com/office/officeart/2005/8/layout/cycle5"/>
    <dgm:cxn modelId="{E5CDF3A3-C6DD-4C1F-B1E5-A3092FB1C8AD}" type="presParOf" srcId="{6A20FEC1-C6EF-4469-886F-1FB4E4E06963}" destId="{6C64C368-C8AD-DC46-9E87-FF501AEF864A}" srcOrd="10" destOrd="0" presId="urn:microsoft.com/office/officeart/2005/8/layout/cycle5"/>
    <dgm:cxn modelId="{F664C66A-8CFF-496F-882C-641474FC2B09}" type="presParOf" srcId="{6A20FEC1-C6EF-4469-886F-1FB4E4E06963}" destId="{6A2CC0A6-BC38-5041-A60B-0DABCA6762C7}" srcOrd="11" destOrd="0" presId="urn:microsoft.com/office/officeart/2005/8/layout/cycle5"/>
    <dgm:cxn modelId="{913C727C-665D-4E5C-97A9-1BF45151F530}" type="presParOf" srcId="{6A20FEC1-C6EF-4469-886F-1FB4E4E06963}" destId="{1E7C3E94-8CB6-456F-B0D4-B3FA407A51A6}" srcOrd="12" destOrd="0" presId="urn:microsoft.com/office/officeart/2005/8/layout/cycle5"/>
    <dgm:cxn modelId="{B659B1C1-8068-4B4B-9D67-4B91964065CA}" type="presParOf" srcId="{6A20FEC1-C6EF-4469-886F-1FB4E4E06963}" destId="{E838B6B8-75DF-4528-9C2A-BB7A7D07CE89}" srcOrd="13" destOrd="0" presId="urn:microsoft.com/office/officeart/2005/8/layout/cycle5"/>
    <dgm:cxn modelId="{869EA814-767A-4867-AA13-E434105A0C59}" type="presParOf" srcId="{6A20FEC1-C6EF-4469-886F-1FB4E4E06963}" destId="{0FD4A519-10D4-4EE7-AC3E-EBD7D85740E2}" srcOrd="14" destOrd="0" presId="urn:microsoft.com/office/officeart/2005/8/layout/cycle5"/>
    <dgm:cxn modelId="{56BDBC82-20DB-484F-9B5C-A7A026C8F0D7}" type="presParOf" srcId="{6A20FEC1-C6EF-4469-886F-1FB4E4E06963}" destId="{25E735C8-6CA7-48F9-B4AF-4D9B92978769}" srcOrd="15" destOrd="0" presId="urn:microsoft.com/office/officeart/2005/8/layout/cycle5"/>
    <dgm:cxn modelId="{C1F95576-5D1E-4F2C-8BBB-537F83DAE136}" type="presParOf" srcId="{6A20FEC1-C6EF-4469-886F-1FB4E4E06963}" destId="{EC522338-C25D-4866-ABF3-7A3BB86AF8C6}" srcOrd="16" destOrd="0" presId="urn:microsoft.com/office/officeart/2005/8/layout/cycle5"/>
    <dgm:cxn modelId="{A4B2D393-E869-4A9E-9998-12606EABFF5A}" type="presParOf" srcId="{6A20FEC1-C6EF-4469-886F-1FB4E4E06963}" destId="{7DFDE678-6B1C-4BBC-A38E-46FB50420688}" srcOrd="17" destOrd="0" presId="urn:microsoft.com/office/officeart/2005/8/layout/cycle5"/>
    <dgm:cxn modelId="{49AD9863-A0A8-481D-A7DD-5DFF2F09F645}" type="presParOf" srcId="{6A20FEC1-C6EF-4469-886F-1FB4E4E06963}" destId="{E2536CDD-7DBF-4C6B-85BF-882FE6A71FDF}" srcOrd="18" destOrd="0" presId="urn:microsoft.com/office/officeart/2005/8/layout/cycle5"/>
    <dgm:cxn modelId="{7719C9F9-7080-4557-AD15-2F7F1F5DB927}" type="presParOf" srcId="{6A20FEC1-C6EF-4469-886F-1FB4E4E06963}" destId="{6D500B74-16A3-4CA0-A0E3-C2CBAAB4F994}" srcOrd="19" destOrd="0" presId="urn:microsoft.com/office/officeart/2005/8/layout/cycle5"/>
    <dgm:cxn modelId="{9612D0A8-A5F8-483F-A83B-A0F7D27AE98C}" type="presParOf" srcId="{6A20FEC1-C6EF-4469-886F-1FB4E4E06963}" destId="{049616A8-A793-4C77-8E33-8F4622C118F7}" srcOrd="20" destOrd="0" presId="urn:microsoft.com/office/officeart/2005/8/layout/cycle5"/>
    <dgm:cxn modelId="{D743DEE8-E146-4578-BB4D-6CC590EEF6F5}" type="presParOf" srcId="{6A20FEC1-C6EF-4469-886F-1FB4E4E06963}" destId="{3204064E-86B9-4A1D-AC40-6B3607D41628}" srcOrd="21" destOrd="0" presId="urn:microsoft.com/office/officeart/2005/8/layout/cycle5"/>
    <dgm:cxn modelId="{3D3A9714-FE09-440E-A3CE-BFEABD96F4B7}" type="presParOf" srcId="{6A20FEC1-C6EF-4469-886F-1FB4E4E06963}" destId="{285E9CCE-C7D2-4139-86F0-64E7E1C35BC1}" srcOrd="22" destOrd="0" presId="urn:microsoft.com/office/officeart/2005/8/layout/cycle5"/>
    <dgm:cxn modelId="{85EAB8C0-0355-4FB6-BC21-115B7AC90DBA}"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457920" y="7199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Plan</a:t>
          </a:r>
        </a:p>
      </dsp:txBody>
      <dsp:txXfrm>
        <a:off x="2478384" y="92458"/>
        <a:ext cx="1059990" cy="378278"/>
      </dsp:txXfrm>
    </dsp:sp>
    <dsp:sp modelId="{8864FD29-B527-0A45-AF38-136A7CA3EA73}">
      <dsp:nvSpPr>
        <dsp:cNvPr id="0" name=""/>
        <dsp:cNvSpPr/>
      </dsp:nvSpPr>
      <dsp:spPr>
        <a:xfrm>
          <a:off x="1067474" y="281597"/>
          <a:ext cx="3881810" cy="3881810"/>
        </a:xfrm>
        <a:custGeom>
          <a:avLst/>
          <a:gdLst/>
          <a:ahLst/>
          <a:cxnLst/>
          <a:rect l="0" t="0" r="0" b="0"/>
          <a:pathLst>
            <a:path>
              <a:moveTo>
                <a:pt x="2612524" y="119905"/>
              </a:moveTo>
              <a:arcTo wR="1940905" hR="1940905"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3831341" y="640567"/>
          <a:ext cx="1098929" cy="41901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Collect</a:t>
          </a:r>
        </a:p>
      </dsp:txBody>
      <dsp:txXfrm>
        <a:off x="3851796" y="661022"/>
        <a:ext cx="1058019" cy="378106"/>
      </dsp:txXfrm>
    </dsp:sp>
    <dsp:sp modelId="{3BACACFC-1124-AF4D-BBB2-76FDB50352A6}">
      <dsp:nvSpPr>
        <dsp:cNvPr id="0" name=""/>
        <dsp:cNvSpPr/>
      </dsp:nvSpPr>
      <dsp:spPr>
        <a:xfrm>
          <a:off x="1067474" y="281597"/>
          <a:ext cx="3881810" cy="3881810"/>
        </a:xfrm>
        <a:custGeom>
          <a:avLst/>
          <a:gdLst/>
          <a:ahLst/>
          <a:cxnLst/>
          <a:rect l="0" t="0" r="0" b="0"/>
          <a:pathLst>
            <a:path>
              <a:moveTo>
                <a:pt x="3608750" y="948229"/>
              </a:moveTo>
              <a:arcTo wR="1940905" hR="1940905"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4398825" y="2012899"/>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Assure</a:t>
          </a:r>
        </a:p>
      </dsp:txBody>
      <dsp:txXfrm>
        <a:off x="4419289" y="2033363"/>
        <a:ext cx="1059990" cy="378278"/>
      </dsp:txXfrm>
    </dsp:sp>
    <dsp:sp modelId="{A9CD118D-5A7B-4B7B-BEB0-016F1E217120}">
      <dsp:nvSpPr>
        <dsp:cNvPr id="0" name=""/>
        <dsp:cNvSpPr/>
      </dsp:nvSpPr>
      <dsp:spPr>
        <a:xfrm>
          <a:off x="1067474" y="281597"/>
          <a:ext cx="3881810" cy="3881810"/>
        </a:xfrm>
        <a:custGeom>
          <a:avLst/>
          <a:gdLst/>
          <a:ahLst/>
          <a:cxnLst/>
          <a:rect l="0" t="0" r="0" b="0"/>
          <a:pathLst>
            <a:path>
              <a:moveTo>
                <a:pt x="3837629" y="2352671"/>
              </a:moveTo>
              <a:arcTo wR="1940905" hR="1940905"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3830347" y="3385326"/>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Describe</a:t>
          </a:r>
          <a:endParaRPr lang="en-US" sz="2000" b="1" kern="1200" dirty="0">
            <a:solidFill>
              <a:srgbClr val="186072"/>
            </a:solidFill>
          </a:endParaRPr>
        </a:p>
      </dsp:txBody>
      <dsp:txXfrm>
        <a:off x="3850811" y="3405790"/>
        <a:ext cx="1059990" cy="378278"/>
      </dsp:txXfrm>
    </dsp:sp>
    <dsp:sp modelId="{6A2CC0A6-BC38-5041-A60B-0DABCA6762C7}">
      <dsp:nvSpPr>
        <dsp:cNvPr id="0" name=""/>
        <dsp:cNvSpPr/>
      </dsp:nvSpPr>
      <dsp:spPr>
        <a:xfrm>
          <a:off x="1067474" y="281597"/>
          <a:ext cx="3881810" cy="3881810"/>
        </a:xfrm>
        <a:custGeom>
          <a:avLst/>
          <a:gdLst/>
          <a:ahLst/>
          <a:cxnLst/>
          <a:rect l="0" t="0" r="0" b="0"/>
          <a:pathLst>
            <a:path>
              <a:moveTo>
                <a:pt x="2958909" y="3593412"/>
              </a:moveTo>
              <a:arcTo wR="1940905" hR="1940905"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457920" y="395380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Preserve</a:t>
          </a:r>
        </a:p>
      </dsp:txBody>
      <dsp:txXfrm>
        <a:off x="2478384" y="3974268"/>
        <a:ext cx="1059990" cy="378278"/>
      </dsp:txXfrm>
    </dsp:sp>
    <dsp:sp modelId="{0FD4A519-10D4-4EE7-AC3E-EBD7D85740E2}">
      <dsp:nvSpPr>
        <dsp:cNvPr id="0" name=""/>
        <dsp:cNvSpPr/>
      </dsp:nvSpPr>
      <dsp:spPr>
        <a:xfrm>
          <a:off x="1067474" y="281597"/>
          <a:ext cx="3881810" cy="3881810"/>
        </a:xfrm>
        <a:custGeom>
          <a:avLst/>
          <a:gdLst/>
          <a:ahLst/>
          <a:cxnLst/>
          <a:rect l="0" t="0" r="0" b="0"/>
          <a:pathLst>
            <a:path>
              <a:moveTo>
                <a:pt x="1269316" y="3761916"/>
              </a:moveTo>
              <a:arcTo wR="1940905" hR="1940905"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085492" y="3385326"/>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Discover</a:t>
          </a:r>
        </a:p>
      </dsp:txBody>
      <dsp:txXfrm>
        <a:off x="1105956" y="3405790"/>
        <a:ext cx="1059990" cy="378278"/>
      </dsp:txXfrm>
    </dsp:sp>
    <dsp:sp modelId="{7DFDE678-6B1C-4BBC-A38E-46FB50420688}">
      <dsp:nvSpPr>
        <dsp:cNvPr id="0" name=""/>
        <dsp:cNvSpPr/>
      </dsp:nvSpPr>
      <dsp:spPr>
        <a:xfrm>
          <a:off x="1067474" y="281597"/>
          <a:ext cx="3881810" cy="3881810"/>
        </a:xfrm>
        <a:custGeom>
          <a:avLst/>
          <a:gdLst/>
          <a:ahLst/>
          <a:cxnLst/>
          <a:rect l="0" t="0" r="0" b="0"/>
          <a:pathLst>
            <a:path>
              <a:moveTo>
                <a:pt x="273010" y="2933498"/>
              </a:moveTo>
              <a:arcTo wR="1940905" hR="1940905"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446939" y="2012899"/>
          <a:ext cx="1241069"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Integrate</a:t>
          </a:r>
        </a:p>
      </dsp:txBody>
      <dsp:txXfrm>
        <a:off x="467403" y="2033363"/>
        <a:ext cx="1200141" cy="378278"/>
      </dsp:txXfrm>
    </dsp:sp>
    <dsp:sp modelId="{049616A8-A793-4C77-8E33-8F4622C118F7}">
      <dsp:nvSpPr>
        <dsp:cNvPr id="0" name=""/>
        <dsp:cNvSpPr/>
      </dsp:nvSpPr>
      <dsp:spPr>
        <a:xfrm>
          <a:off x="1067474" y="281597"/>
          <a:ext cx="3881810" cy="3881810"/>
        </a:xfrm>
        <a:custGeom>
          <a:avLst/>
          <a:gdLst/>
          <a:ahLst/>
          <a:cxnLst/>
          <a:rect l="0" t="0" r="0" b="0"/>
          <a:pathLst>
            <a:path>
              <a:moveTo>
                <a:pt x="44181" y="1529139"/>
              </a:moveTo>
              <a:arcTo wR="1940905" hR="1940905"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085492" y="640472"/>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Analyze</a:t>
          </a:r>
        </a:p>
      </dsp:txBody>
      <dsp:txXfrm>
        <a:off x="1105956" y="660936"/>
        <a:ext cx="1059990" cy="378278"/>
      </dsp:txXfrm>
    </dsp:sp>
    <dsp:sp modelId="{19FF4228-BCF6-4DBF-AEE0-CF82A986A726}">
      <dsp:nvSpPr>
        <dsp:cNvPr id="0" name=""/>
        <dsp:cNvSpPr/>
      </dsp:nvSpPr>
      <dsp:spPr>
        <a:xfrm>
          <a:off x="1067474" y="281597"/>
          <a:ext cx="3881810" cy="3881810"/>
        </a:xfrm>
        <a:custGeom>
          <a:avLst/>
          <a:gdLst/>
          <a:ahLst/>
          <a:cxnLst/>
          <a:rect l="0" t="0" r="0" b="0"/>
          <a:pathLst>
            <a:path>
              <a:moveTo>
                <a:pt x="922900" y="288398"/>
              </a:moveTo>
              <a:arcTo wR="1940905" hR="1940905"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25B2EC-FDBB-4C19-B842-6846EB65A95B}" type="datetimeFigureOut">
              <a:rPr lang="en-US" smtClean="0"/>
              <a:t>5/1/2017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E7F428-3CAE-4C20-8730-6641BB6086D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r>
              <a:rPr lang="en-US" sz="1200" dirty="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records answer questions such as:</a:t>
            </a:r>
          </a:p>
          <a:p>
            <a:pPr eaLnBrk="1" hangingPunct="1"/>
            <a:r>
              <a:rPr lang="en-US" sz="1200" dirty="0">
                <a:latin typeface="Times New Roman" charset="0"/>
                <a:ea typeface="ＭＳ Ｐゴシック" pitchFamily="34" charset="-128"/>
              </a:rPr>
              <a:t>	Why was the dataset created?</a:t>
            </a:r>
          </a:p>
          <a:p>
            <a:pPr eaLnBrk="1" hangingPunct="1"/>
            <a:r>
              <a:rPr lang="en-US" sz="1200" dirty="0">
                <a:latin typeface="Times New Roman" charset="0"/>
                <a:ea typeface="ＭＳ Ｐゴシック" pitchFamily="34" charset="-128"/>
              </a:rPr>
              <a:t>	What processes were</a:t>
            </a:r>
            <a:r>
              <a:rPr lang="en-US" sz="1200" baseline="0" dirty="0">
                <a:latin typeface="Times New Roman" charset="0"/>
                <a:ea typeface="ＭＳ Ｐゴシック" pitchFamily="34" charset="-128"/>
              </a:rPr>
              <a:t> used to create the dataset?</a:t>
            </a:r>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	What projection are the data in?</a:t>
            </a:r>
          </a:p>
          <a:p>
            <a:pPr eaLnBrk="1" hangingPunct="1"/>
            <a:r>
              <a:rPr lang="en-US" sz="1200" dirty="0">
                <a:latin typeface="Times New Roman" charset="0"/>
                <a:ea typeface="ＭＳ Ｐゴシック" pitchFamily="34" charset="-128"/>
              </a:rPr>
              <a:t>	When were the data last updated?</a:t>
            </a:r>
          </a:p>
          <a:p>
            <a:pPr eaLnBrk="1" hangingPunct="1"/>
            <a:r>
              <a:rPr lang="en-US" sz="1200" dirty="0">
                <a:latin typeface="Times New Roman" charset="0"/>
                <a:ea typeface="ＭＳ Ｐゴシック" pitchFamily="34" charset="-128"/>
              </a:rPr>
              <a:t>	Who created the data?</a:t>
            </a:r>
          </a:p>
          <a:p>
            <a:pPr eaLnBrk="1" hangingPunct="1"/>
            <a:r>
              <a:rPr lang="en-US" sz="1200" dirty="0">
                <a:latin typeface="Times New Roman" charset="0"/>
                <a:ea typeface="ＭＳ Ｐゴシック" pitchFamily="34" charset="-128"/>
              </a:rPr>
              <a:t>	What scale was used?</a:t>
            </a:r>
          </a:p>
          <a:p>
            <a:pPr eaLnBrk="1" hangingPunct="1"/>
            <a:r>
              <a:rPr lang="en-US" sz="1200" dirty="0">
                <a:latin typeface="Times New Roman" charset="0"/>
                <a:ea typeface="ＭＳ Ｐゴシック" pitchFamily="34" charset="-128"/>
              </a:rPr>
              <a:t>	What fields are in the table?</a:t>
            </a:r>
          </a:p>
          <a:p>
            <a:pPr eaLnBrk="1" hangingPunct="1"/>
            <a:r>
              <a:rPr lang="en-US" sz="1200" dirty="0">
                <a:latin typeface="Times New Roman" charset="0"/>
                <a:ea typeface="ＭＳ Ｐゴシック" pitchFamily="34" charset="-128"/>
              </a:rPr>
              <a:t>	What do the values in those fields mean?</a:t>
            </a:r>
          </a:p>
          <a:p>
            <a:pPr eaLnBrk="1" hangingPunct="1"/>
            <a:r>
              <a:rPr lang="en-US" sz="1200" dirty="0">
                <a:latin typeface="Times New Roman" charset="0"/>
                <a:ea typeface="ＭＳ Ｐゴシック" pitchFamily="34" charset="-128"/>
              </a:rPr>
              <a:t>	Who do I contact about getting more information about the data?</a:t>
            </a:r>
          </a:p>
          <a:p>
            <a:pPr eaLnBrk="1" hangingPunct="1"/>
            <a:r>
              <a:rPr lang="en-US" sz="1200" dirty="0">
                <a:latin typeface="Times New Roman" charset="0"/>
                <a:ea typeface="ＭＳ Ｐゴシック" pitchFamily="34" charset="-128"/>
              </a:rPr>
              <a:t>	How do I obtain a copy of the data?</a:t>
            </a:r>
          </a:p>
          <a:p>
            <a:pPr eaLnBrk="1" hangingPunct="1"/>
            <a:r>
              <a:rPr lang="en-US" sz="1200" dirty="0">
                <a:latin typeface="Times New Roman" charset="0"/>
                <a:ea typeface="ＭＳ Ｐゴシック" pitchFamily="34" charset="-128"/>
              </a:rPr>
              <a:t>	Do the data cost anything?</a:t>
            </a:r>
          </a:p>
          <a:p>
            <a:pPr eaLnBrk="1" hangingPunct="1"/>
            <a:r>
              <a:rPr lang="en-US" sz="1200" dirty="0">
                <a:latin typeface="Times New Roman" charset="0"/>
                <a:ea typeface="ＭＳ Ｐゴシック" pitchFamily="34" charset="-128"/>
              </a:rPr>
              <a:t>	Are there any limitations to the data?</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is a valuable tool. Metadata records preserve the usefulness of data over time by detailing methods for data collection and dataset creation. Metadata greatly minimizes duplication of effort in the collection of expensive digital data and fosters the sharing of digital data resources. </a:t>
            </a:r>
            <a:endParaRPr lang="en-US" sz="1800" dirty="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7422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14</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146518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25512" y="4387850"/>
            <a:ext cx="5099049" cy="4156075"/>
          </a:xfrm>
          <a:prstGeom prst="rect">
            <a:avLst/>
          </a:prstGeom>
        </p:spPr>
        <p:txBody>
          <a:bodyPr lIns="91425" tIns="91425" rIns="91425" bIns="91425" anchor="ctr" anchorCtr="0">
            <a:noAutofit/>
          </a:bodyPr>
          <a:lstStyle/>
          <a:p>
            <a:pPr algn="l">
              <a:spcBef>
                <a:spcPts val="0"/>
              </a:spcBef>
              <a:buNone/>
            </a:pPr>
            <a:r>
              <a:rPr lang="en-US" dirty="0"/>
              <a:t>Metadata are essential for capturing information and data discovery</a:t>
            </a:r>
            <a:r>
              <a:rPr lang="en-US" baseline="0" dirty="0"/>
              <a:t>. For example, a metadata record submitted to a catalog, such as the USGS Science Data Catalog, enables discovery of data; subsequently, the same metadata can be exchanged with broader data catalogs with services such as </a:t>
            </a:r>
            <a:r>
              <a:rPr lang="en-US" baseline="0" dirty="0" err="1"/>
              <a:t>DataONE</a:t>
            </a:r>
            <a:r>
              <a:rPr lang="en-US" baseline="0" dirty="0"/>
              <a:t>. </a:t>
            </a:r>
          </a:p>
          <a:p>
            <a:pPr algn="l">
              <a:spcBef>
                <a:spcPts val="0"/>
              </a:spcBef>
              <a:buNone/>
            </a:pPr>
            <a:endParaRPr lang="en-US" baseline="0" dirty="0"/>
          </a:p>
          <a:p>
            <a:pPr algn="l">
              <a:spcBef>
                <a:spcPts val="0"/>
              </a:spcBef>
              <a:buNone/>
            </a:pPr>
            <a:r>
              <a:rPr lang="en-US" baseline="0" dirty="0"/>
              <a:t>Elements such as Title, Description, and Keywords enable users to discover data based on topical searches. Spatial and temporal elements allow users to discover data based on the geographical location or the time period of the data. </a:t>
            </a:r>
            <a:endParaRPr dirty="0"/>
          </a:p>
        </p:txBody>
      </p:sp>
      <p:sp>
        <p:nvSpPr>
          <p:cNvPr id="93" name="Shape 93"/>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710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Now</a:t>
            </a:r>
            <a:r>
              <a:rPr lang="en-US" baseline="0" dirty="0"/>
              <a:t> that you know about some metadata standards to use and some available tools for developing metadata, let’s discuss some aspects of a good metadata record. </a:t>
            </a:r>
          </a:p>
          <a:p>
            <a:pPr>
              <a:spcBef>
                <a:spcPts val="0"/>
              </a:spcBef>
              <a:buNone/>
            </a:pPr>
            <a:endParaRPr lang="en-US" baseline="0" dirty="0"/>
          </a:p>
          <a:p>
            <a:pPr>
              <a:spcBef>
                <a:spcPts val="0"/>
              </a:spcBef>
              <a:buNone/>
            </a:pPr>
            <a:r>
              <a:rPr lang="en-US" dirty="0"/>
              <a:t>As mentioned</a:t>
            </a:r>
            <a:r>
              <a:rPr lang="en-US" baseline="0" dirty="0"/>
              <a:t> at the beginning of this module, metadata should be developed continuously throughout the entire data lifecycle. This means that metadata should be generated along-side the data. Starting early will ensure that information about your data is fresh in your mind, which in turn saves you time. It will also enable you to provide more details about your data, which in turn leads to a higher-quality metadata record. For example, writing the Entity &amp; Attributes section of your metadata or creating a separate data dictionary while you are developing your database will reduce this burden at the end of the project and can serve as a helpful tool during the project to ensure that everyone understands what each of the entities and attributes means. Writing the processing section of your metadata when you are processing your data ensures that all processing steps are documented. It is most beneficial if the person who is completing the data processing is the same person who writes the processing section for the metadata record. </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4937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spcAft>
                <a:spcPct val="50000"/>
              </a:spcAft>
            </a:pPr>
            <a:r>
              <a:rPr lang="en-US" dirty="0">
                <a:ea typeface="ＭＳ Ｐゴシック" pitchFamily="34" charset="-128"/>
                <a:cs typeface="Times New Roman" pitchFamily="18" charset="0"/>
              </a:rPr>
              <a:t>This example illustrates the importance of descriptive titles in metadata records. </a:t>
            </a:r>
          </a:p>
          <a:p>
            <a:pPr eaLnBrk="1" hangingPunct="1">
              <a:spcBef>
                <a:spcPct val="0"/>
              </a:spcBef>
              <a:spcAft>
                <a:spcPct val="50000"/>
              </a:spcAft>
            </a:pPr>
            <a:r>
              <a:rPr lang="en-US" dirty="0">
                <a:ea typeface="ＭＳ Ｐゴシック" pitchFamily="34" charset="-128"/>
              </a:rPr>
              <a:t>The title “</a:t>
            </a:r>
            <a:r>
              <a:rPr lang="en-US" i="1" dirty="0">
                <a:ea typeface="ＭＳ Ｐゴシック" pitchFamily="34" charset="-128"/>
              </a:rPr>
              <a:t>Greater Yellowstone Rivers from 1:126,720  Forest Visitor Maps (1961-1983)”</a:t>
            </a:r>
            <a:r>
              <a:rPr lang="en-US" dirty="0">
                <a:ea typeface="ＭＳ Ｐゴシック" pitchFamily="34" charset="-128"/>
              </a:rPr>
              <a:t>,  gives enough detail for a reader to discern whether they might like more information about your data from your metadata record. </a:t>
            </a:r>
          </a:p>
          <a:p>
            <a:pPr eaLnBrk="1" hangingPunct="1"/>
            <a:endParaRPr lang="en-US" dirty="0">
              <a:ea typeface="ＭＳ Ｐゴシック" pitchFamily="34" charset="-128"/>
            </a:endParaRPr>
          </a:p>
          <a:p>
            <a:pPr eaLnBrk="1" hangingPunct="1">
              <a:spcBef>
                <a:spcPct val="0"/>
              </a:spcBef>
            </a:pPr>
            <a:endParaRPr lang="en-US" i="1" dirty="0">
              <a:ea typeface="ＭＳ Ｐゴシック" pitchFamily="34" charset="-128"/>
              <a:cs typeface="Times New Roman" pitchFamily="18" charset="0"/>
            </a:endParaRPr>
          </a:p>
          <a:p>
            <a:pPr eaLnBrk="1" hangingPunct="1"/>
            <a:endParaRPr lang="en-US"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9003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11125" lvl="1" eaLnBrk="1" hangingPunct="1">
              <a:tabLst>
                <a:tab pos="219075" algn="l"/>
                <a:tab pos="727075" algn="l"/>
              </a:tabLst>
            </a:pPr>
            <a:r>
              <a:rPr lang="en-US" dirty="0">
                <a:latin typeface="Times New Roman" pitchFamily="18" charset="0"/>
                <a:ea typeface="ＭＳ Ｐゴシック" pitchFamily="34" charset="-128"/>
              </a:rPr>
              <a:t>One goal of a metadata record is to give a reader enough information about your data, that s/he could re-use it without contacting you, the dataset owner.</a:t>
            </a:r>
          </a:p>
          <a:p>
            <a:pPr marL="111125" lvl="1" eaLnBrk="1" hangingPunct="1">
              <a:tabLst>
                <a:tab pos="219075" algn="l"/>
                <a:tab pos="727075" algn="l"/>
              </a:tabLst>
            </a:pPr>
            <a:r>
              <a:rPr lang="en-US" dirty="0">
                <a:latin typeface="Times New Roman" pitchFamily="18" charset="0"/>
                <a:ea typeface="ＭＳ Ｐゴシック" pitchFamily="34" charset="-128"/>
              </a:rPr>
              <a:t> </a:t>
            </a:r>
            <a:r>
              <a:rPr lang="en-US" dirty="0">
                <a:latin typeface="New Caledonia"/>
                <a:ea typeface="ＭＳ Ｐゴシック" pitchFamily="34" charset="-128"/>
              </a:rPr>
              <a:t>“</a:t>
            </a:r>
            <a:r>
              <a:rPr lang="en-US" dirty="0">
                <a:latin typeface="Times New Roman" pitchFamily="18" charset="0"/>
                <a:ea typeface="ＭＳ Ｐゴシック" pitchFamily="34" charset="-128"/>
              </a:rPr>
              <a:t>We checked our work and it looks complete</a:t>
            </a:r>
            <a:r>
              <a:rPr lang="en-US" dirty="0">
                <a:latin typeface="New Caledonia"/>
                <a:ea typeface="ＭＳ Ｐゴシック" pitchFamily="34" charset="-128"/>
              </a:rPr>
              <a:t>” </a:t>
            </a:r>
            <a:r>
              <a:rPr lang="en-US" dirty="0">
                <a:latin typeface="Times New Roman" pitchFamily="18" charset="0"/>
                <a:ea typeface="ＭＳ Ｐゴシック" pitchFamily="34" charset="-128"/>
              </a:rPr>
              <a:t>is too vague for a reader to assess quality control on the dataset, for example.  More specific language gives the reader more information about how the data was collected and analyzed. </a:t>
            </a:r>
          </a:p>
          <a:p>
            <a:pPr marL="111125" lvl="1" eaLnBrk="1" hangingPunct="1">
              <a:tabLst>
                <a:tab pos="219075" algn="l"/>
                <a:tab pos="727075" algn="l"/>
              </a:tabLst>
            </a:pPr>
            <a:endParaRPr lang="en-US" dirty="0">
              <a:latin typeface="Times New Roman" pitchFamily="18" charset="0"/>
              <a:ea typeface="ＭＳ Ｐゴシック" pitchFamily="34" charset="-128"/>
            </a:endParaRPr>
          </a:p>
          <a:p>
            <a:pPr>
              <a:tabLst>
                <a:tab pos="219075" algn="l"/>
                <a:tab pos="727075" algn="l"/>
              </a:tabLst>
            </a:pPr>
            <a:endParaRPr lang="en-US"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13243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When possible, theme</a:t>
            </a:r>
            <a:r>
              <a:rPr lang="en-US" baseline="0" dirty="0"/>
              <a:t> keywords should be drawn from thesauri or keyword lists. </a:t>
            </a:r>
            <a:r>
              <a:rPr lang="en-US" dirty="0"/>
              <a:t>The use of authority files</a:t>
            </a:r>
            <a:r>
              <a:rPr lang="en-US" baseline="0" dirty="0"/>
              <a:t> and standard vocabulary will help to make your metadata more discoverable, understandable, and interoperable. Make sure you reference the thesaurus used in your metadata record. Here are a few resources to get you started.</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621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When possible, theme</a:t>
            </a:r>
            <a:r>
              <a:rPr lang="en-US" baseline="0" dirty="0"/>
              <a:t> keywords should be drawn from thesauri or keyword lists. </a:t>
            </a:r>
            <a:r>
              <a:rPr lang="en-US" dirty="0"/>
              <a:t>The use of authority files</a:t>
            </a:r>
            <a:r>
              <a:rPr lang="en-US" baseline="0" dirty="0"/>
              <a:t> and standard vocabulary will help to make your metadata more discoverable, understandable, and interoperable. Make sure you reference the thesaurus used in your metadata record. Here are a few resources to get you started.</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73171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As you get started developing</a:t>
            </a:r>
            <a:r>
              <a:rPr lang="en-US" baseline="0" dirty="0"/>
              <a:t> your metadata record, it is important that certain fields are used consistently. This means that s</a:t>
            </a:r>
            <a:r>
              <a:rPr lang="en-US" dirty="0"/>
              <a:t>ome metadata</a:t>
            </a:r>
            <a:r>
              <a:rPr lang="en-US" baseline="0" dirty="0"/>
              <a:t> fields require values that are written the same way to aid in machine-readability and discovery. For example, the publisher field should contain the standard form of your agency’s or organization’s name (if that is the appropriate publisher). For example, the USGS, the name should be written as U.S. Geological Survey, not USGS. </a:t>
            </a:r>
          </a:p>
          <a:p>
            <a:pPr>
              <a:spcBef>
                <a:spcPts val="0"/>
              </a:spcBef>
              <a:buNone/>
            </a:pPr>
            <a:endParaRPr lang="en-US" baseline="0" dirty="0"/>
          </a:p>
          <a:p>
            <a:pPr>
              <a:spcBef>
                <a:spcPts val="0"/>
              </a:spcBef>
              <a:buNone/>
            </a:pPr>
            <a:r>
              <a:rPr lang="en-US" baseline="0" dirty="0"/>
              <a:t>For CSDGM records, all dates should be written using the format of four digits for year, then two digits for month, followed by two digits for the day (YYYYMMDD). Data.gov is enforcing this format and metadata will fail validation if other formats are used. </a:t>
            </a:r>
          </a:p>
          <a:p>
            <a:pPr>
              <a:spcBef>
                <a:spcPts val="0"/>
              </a:spcBef>
              <a:buNone/>
            </a:pPr>
            <a:endParaRPr lang="en-US" baseline="0" dirty="0"/>
          </a:p>
          <a:p>
            <a:pPr>
              <a:spcBef>
                <a:spcPts val="0"/>
              </a:spcBef>
              <a:buNone/>
            </a:pPr>
            <a:r>
              <a:rPr lang="en-US" baseline="0" dirty="0"/>
              <a:t>Select the keywords that are specific to your dataset. The thesaurus used should be documented in the metadata. If a single thesaurus does not provide all of the theme keywords that your metadata require, you may use and reference more than one thesaurus. Within FGDC CSDGM and ISO 19115 there are specific fields for place keywords. The theme keyword field should not be used for place keywords. A good resource for finding standard place keywords is the Geographic Names Information System. </a:t>
            </a:r>
          </a:p>
          <a:p>
            <a:pPr>
              <a:spcBef>
                <a:spcPts val="0"/>
              </a:spcBef>
              <a:buNone/>
            </a:pPr>
            <a:endParaRPr lang="en-US" baseline="0" dirty="0"/>
          </a:p>
          <a:p>
            <a:pPr>
              <a:spcBef>
                <a:spcPts val="0"/>
              </a:spcBef>
              <a:buNone/>
            </a:pPr>
            <a:r>
              <a:rPr lang="en-US" baseline="0" dirty="0"/>
              <a:t>If you need to include species names in your metadata, you may use the taxonomic section within the Biological Data Profile instead of the theme keyword fields, to do so. </a:t>
            </a:r>
          </a:p>
          <a:p>
            <a:pPr>
              <a:spcBef>
                <a:spcPts val="0"/>
              </a:spcBef>
              <a:buNone/>
            </a:pPr>
            <a:endParaRPr lang="en-US" baseline="0" dirty="0"/>
          </a:p>
          <a:p>
            <a:pPr>
              <a:spcBef>
                <a:spcPts val="0"/>
              </a:spcBef>
              <a:buNone/>
            </a:pPr>
            <a:r>
              <a:rPr lang="en-US" baseline="0" dirty="0"/>
              <a:t>Refer to the appropriate documentation and/or schema for the standard you are using, as well as with your agency/organization to ensure you following the recommended usage.</a:t>
            </a:r>
          </a:p>
          <a:p>
            <a:pPr>
              <a:spcBef>
                <a:spcPts val="0"/>
              </a:spcBef>
              <a:buNone/>
            </a:pP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67605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9EE4BB-1157-4EF1-A510-CB3A0DA82012}" type="datetimeFigureOut">
              <a:rPr lang="en-US" smtClean="0"/>
              <a:t>5/1/2017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9EE4BB-1157-4EF1-A510-CB3A0DA82012}" type="datetimeFigureOut">
              <a:rPr lang="en-US" smtClean="0"/>
              <a:t>5/1/2017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9EE4BB-1157-4EF1-A510-CB3A0DA82012}" type="datetimeFigureOut">
              <a:rPr lang="en-US" smtClean="0"/>
              <a:t>5/1/2017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EE4BB-1157-4EF1-A510-CB3A0DA82012}" type="datetimeFigureOut">
              <a:rPr lang="en-US" smtClean="0"/>
              <a:t>5/1/2017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BA85B-E83A-4F0E-9CD4-5390822492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13013135@N00/5879848337/in/photolist-9XzL4t-iaecYs-8XSaRM-aBkk7m-8ChabR-ez3eUq-aagaG-6xyBtb-7dcxBG-anaAHD-8XFfch-bLQFCK-abB6DZ-akDnmH-bEJhsx-mJ7QD3-hgfkfn-6TWZfi-pMogno-4zkQtm-4yhSf4-o1d34A-9Tjijo-7heRv-e3aJZd-37Jriy-eKM929-7vXv2z-h3MnA-8sk62g-bbxjdK-jRLWmU-nquMiW-a9WgeR-7W82ag-nsNHXx-6D1S3L-yiMtW-7aX3yH-fu2Ua5-ojEdWH-oy9hEG-aszhQb-8zEFEy-kCxtr7-ogtiCX-9n7JGF-4s6FUc-pfMALH-2Nx5Tz"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al.ca.libguides.com/rdm" TargetMode="External"/><Relationship Id="rId7" Type="http://schemas.openxmlformats.org/officeDocument/2006/relationships/image" Target="../media/image3.jpeg"/><Relationship Id="rId2" Type="http://schemas.openxmlformats.org/officeDocument/2006/relationships/hyperlink" Target="https://www.dataone.org/education-modules" TargetMode="External"/><Relationship Id="rId1" Type="http://schemas.openxmlformats.org/officeDocument/2006/relationships/slideLayout" Target="../slideLayouts/slideLayout2.xml"/><Relationship Id="rId6" Type="http://schemas.openxmlformats.org/officeDocument/2006/relationships/hyperlink" Target="https://chonestudents.slack.com/messages/general/" TargetMode="External"/><Relationship Id="rId5" Type="http://schemas.openxmlformats.org/officeDocument/2006/relationships/hyperlink" Target="mailto:angela.grant@mun.ca" TargetMode="External"/><Relationship Id="rId4" Type="http://schemas.openxmlformats.org/officeDocument/2006/relationships/hyperlink" Target="http://researchdata.library.ubc.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dal.ca.libguides.com/rdm"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419600"/>
            <a:ext cx="6858000" cy="1655762"/>
          </a:xfrm>
        </p:spPr>
        <p:txBody>
          <a:bodyPr>
            <a:normAutofit lnSpcReduction="10000"/>
          </a:bodyPr>
          <a:lstStyle/>
          <a:p>
            <a:r>
              <a:rPr lang="en-CA" sz="2400" b="1" dirty="0">
                <a:solidFill>
                  <a:schemeClr val="tx1"/>
                </a:solidFill>
              </a:rPr>
              <a:t>Metadata</a:t>
            </a:r>
          </a:p>
          <a:p>
            <a:r>
              <a:rPr lang="en-CA" sz="2400" b="1" dirty="0">
                <a:solidFill>
                  <a:schemeClr val="tx1"/>
                </a:solidFill>
              </a:rPr>
              <a:t>Data Management Workshop</a:t>
            </a:r>
          </a:p>
          <a:p>
            <a:r>
              <a:rPr lang="en-CA" sz="2400" b="1" dirty="0">
                <a:solidFill>
                  <a:schemeClr val="tx1"/>
                </a:solidFill>
              </a:rPr>
              <a:t>May 1</a:t>
            </a:r>
            <a:r>
              <a:rPr lang="en-CA" sz="2400" b="1" baseline="30000" dirty="0">
                <a:solidFill>
                  <a:schemeClr val="tx1"/>
                </a:solidFill>
              </a:rPr>
              <a:t>st</a:t>
            </a:r>
            <a:r>
              <a:rPr lang="en-CA" sz="2400" b="1" dirty="0">
                <a:solidFill>
                  <a:schemeClr val="tx1"/>
                </a:solidFill>
              </a:rPr>
              <a:t>, 2017</a:t>
            </a:r>
          </a:p>
          <a:p>
            <a:r>
              <a:rPr lang="en-CA" sz="2400" b="1" dirty="0">
                <a:solidFill>
                  <a:schemeClr val="tx1"/>
                </a:solidFill>
              </a:rPr>
              <a:t>Gatineau, Quebec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838200"/>
            <a:ext cx="4508956" cy="3123862"/>
          </a:xfrm>
          <a:prstGeom prst="rect">
            <a:avLst/>
          </a:prstGeom>
        </p:spPr>
      </p:pic>
      <p:pic>
        <p:nvPicPr>
          <p:cNvPr id="5" name="Picture 2" descr="Image result for DATA MANAGEMENT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947"/>
            <a:ext cx="1990201" cy="30470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53217" y="3244334"/>
            <a:ext cx="237566" cy="369332"/>
          </a:xfrm>
          <a:prstGeom prst="rect">
            <a:avLst/>
          </a:prstGeom>
        </p:spPr>
        <p:txBody>
          <a:bodyPr wrap="none">
            <a:spAutoFit/>
          </a:bodyPr>
          <a:lstStyle/>
          <a:p>
            <a:r>
              <a:rPr lang="en-US" dirty="0"/>
              <a:t> </a:t>
            </a:r>
          </a:p>
        </p:txBody>
      </p:sp>
      <p:sp>
        <p:nvSpPr>
          <p:cNvPr id="7" name="Rectangle 6"/>
          <p:cNvSpPr/>
          <p:nvPr/>
        </p:nvSpPr>
        <p:spPr>
          <a:xfrm>
            <a:off x="4453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9365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295400" y="1828800"/>
            <a:ext cx="6839607" cy="4737551"/>
          </a:xfrm>
        </p:spPr>
        <p:txBody>
          <a:bodyPr>
            <a:noAutofit/>
          </a:bodyPr>
          <a:lstStyle/>
          <a:p>
            <a:pPr>
              <a:buSzPct val="100000"/>
              <a:buNone/>
            </a:pPr>
            <a:r>
              <a:rPr lang="en-US" sz="2000" dirty="0">
                <a:ea typeface="ＭＳ Ｐゴシック" pitchFamily="34" charset="-128"/>
              </a:rPr>
              <a:t>“</a:t>
            </a:r>
            <a:r>
              <a:rPr lang="en-US" sz="2400" dirty="0">
                <a:ea typeface="ＭＳ Ｐゴシック" pitchFamily="34" charset="-128"/>
              </a:rPr>
              <a:t>We checked our work and it looks complete. “</a:t>
            </a:r>
          </a:p>
          <a:p>
            <a:pPr>
              <a:buSzPct val="100000"/>
              <a:buNone/>
            </a:pPr>
            <a:r>
              <a:rPr lang="en-US" sz="2400" dirty="0">
                <a:ea typeface="ＭＳ Ｐゴシック" pitchFamily="34" charset="-128"/>
              </a:rPr>
              <a:t>				</a:t>
            </a:r>
            <a:r>
              <a:rPr lang="en-US" sz="2400" b="1" dirty="0">
                <a:solidFill>
                  <a:srgbClr val="FF0000"/>
                </a:solidFill>
                <a:ea typeface="ＭＳ Ｐゴシック" pitchFamily="34" charset="-128"/>
              </a:rPr>
              <a:t>OR</a:t>
            </a:r>
            <a:r>
              <a:rPr lang="en-US" sz="2400" dirty="0">
                <a:ea typeface="ＭＳ Ｐゴシック" pitchFamily="34" charset="-128"/>
              </a:rPr>
              <a:t>	</a:t>
            </a:r>
          </a:p>
          <a:p>
            <a:pPr>
              <a:buSzPct val="100000"/>
              <a:buNone/>
            </a:pPr>
            <a:r>
              <a:rPr lang="en-US" sz="2400" dirty="0">
                <a:ea typeface="ＭＳ Ｐゴシック" pitchFamily="34" charset="-128"/>
              </a:rPr>
              <a:t>“We checked our work using a random sample of 5 monitoring sites reviewed by 2 different people. We determined our work to be 95% complete based on these visual inspections.”</a:t>
            </a:r>
          </a:p>
          <a:p>
            <a:pPr>
              <a:buClr>
                <a:srgbClr val="177F8A"/>
              </a:buClr>
              <a:buSzPct val="100000"/>
              <a:buNone/>
            </a:pPr>
            <a:endParaRPr lang="en-US" sz="1600" dirty="0">
              <a:ea typeface="ＭＳ Ｐゴシック" pitchFamily="34" charset="-128"/>
            </a:endParaRPr>
          </a:p>
          <a:p>
            <a:pPr>
              <a:buFont typeface="Arial" pitchFamily="34" charset="0"/>
              <a:buChar char="•"/>
            </a:pPr>
            <a:endParaRPr lang="en-US" sz="1600" dirty="0">
              <a:ea typeface="ＭＳ Ｐゴシック" pitchFamily="34" charset="-128"/>
            </a:endParaRPr>
          </a:p>
        </p:txBody>
      </p:sp>
      <p:sp>
        <p:nvSpPr>
          <p:cNvPr id="13314" name="Title 1"/>
          <p:cNvSpPr>
            <a:spLocks noGrp="1"/>
          </p:cNvSpPr>
          <p:nvPr>
            <p:ph type="title"/>
          </p:nvPr>
        </p:nvSpPr>
        <p:spPr>
          <a:xfrm>
            <a:off x="-609600" y="228600"/>
            <a:ext cx="9144000" cy="701018"/>
          </a:xfrm>
        </p:spPr>
        <p:txBody>
          <a:bodyPr>
            <a:normAutofit fontScale="90000"/>
          </a:bodyPr>
          <a:lstStyle/>
          <a:p>
            <a:r>
              <a:rPr lang="en-US" b="1" dirty="0">
                <a:solidFill>
                  <a:schemeClr val="accent1"/>
                </a:solidFill>
                <a:ea typeface="ＭＳ Ｐゴシック" pitchFamily="34" charset="-128"/>
              </a:rPr>
              <a:t>Tips for Writing Quality Metadata</a:t>
            </a:r>
            <a:endParaRPr lang="en-US" dirty="0">
              <a:ea typeface="ＭＳ Ｐゴシック" pitchFamily="34" charset="-128"/>
            </a:endParaRPr>
          </a:p>
        </p:txBody>
      </p:sp>
      <p:pic>
        <p:nvPicPr>
          <p:cNvPr id="3074" name="Picture 2" descr="http://farm6.staticflickr.com/5165/5227436224_aa52b492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28024">
            <a:off x="99930" y="3198522"/>
            <a:ext cx="1435702" cy="783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38400" y="4648200"/>
            <a:ext cx="4343400" cy="1631216"/>
          </a:xfrm>
          <a:prstGeom prst="rect">
            <a:avLst/>
          </a:prstGeom>
          <a:solidFill>
            <a:schemeClr val="tx2">
              <a:lumMod val="20000"/>
              <a:lumOff val="80000"/>
            </a:schemeClr>
          </a:solidFill>
          <a:ln w="57150">
            <a:solidFill>
              <a:schemeClr val="accent1"/>
            </a:solidFill>
          </a:ln>
        </p:spPr>
        <p:txBody>
          <a:bodyPr wrap="square">
            <a:spAutoFit/>
          </a:bodyPr>
          <a:lstStyle/>
          <a:p>
            <a:pPr>
              <a:buClr>
                <a:schemeClr val="accent1">
                  <a:lumMod val="75000"/>
                </a:schemeClr>
              </a:buClr>
              <a:buSzPct val="95000"/>
            </a:pPr>
            <a:r>
              <a:rPr lang="en-US" sz="2000" b="1" dirty="0">
                <a:ea typeface="ＭＳ Ｐゴシック" pitchFamily="34" charset="-128"/>
              </a:rPr>
              <a:t>Be specific and quantify when you can! </a:t>
            </a:r>
          </a:p>
          <a:p>
            <a:pPr>
              <a:buClr>
                <a:schemeClr val="accent1">
                  <a:lumMod val="75000"/>
                </a:schemeClr>
              </a:buClr>
              <a:buSzPct val="95000"/>
            </a:pPr>
            <a:r>
              <a:rPr lang="en-US" sz="2000" b="1" dirty="0">
                <a:ea typeface="ＭＳ Ｐゴシック" pitchFamily="34" charset="-128"/>
              </a:rPr>
              <a:t>The goal of a metadata is to give the user enough information to know if they can use the data without contacting the dataset owner.</a:t>
            </a:r>
          </a:p>
        </p:txBody>
      </p:sp>
      <p:sp>
        <p:nvSpPr>
          <p:cNvPr id="8" name="Rectangle 7"/>
          <p:cNvSpPr/>
          <p:nvPr/>
        </p:nvSpPr>
        <p:spPr>
          <a:xfrm>
            <a:off x="228600" y="1143000"/>
            <a:ext cx="5075941" cy="584775"/>
          </a:xfrm>
          <a:prstGeom prst="rect">
            <a:avLst/>
          </a:prstGeom>
        </p:spPr>
        <p:txBody>
          <a:bodyPr wrap="none">
            <a:spAutoFit/>
          </a:bodyPr>
          <a:lstStyle/>
          <a:p>
            <a:pPr marL="109728" indent="0">
              <a:buClr>
                <a:schemeClr val="accent1">
                  <a:lumMod val="75000"/>
                </a:schemeClr>
              </a:buClr>
              <a:buSzPct val="95000"/>
              <a:buNone/>
            </a:pPr>
            <a:r>
              <a:rPr lang="en-US" sz="3200" b="1" dirty="0">
                <a:solidFill>
                  <a:schemeClr val="accent1"/>
                </a:solidFill>
                <a:ea typeface="ＭＳ Ｐゴシック" pitchFamily="34" charset="-128"/>
              </a:rPr>
              <a:t>Which description is better?</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9" name="Picture 18" descr="rain_bymxgirl2014.jp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9" y="1905000"/>
            <a:ext cx="3717819" cy="3048000"/>
          </a:xfrm>
          <a:prstGeom prst="rect">
            <a:avLst/>
          </a:prstGeom>
        </p:spPr>
      </p:pic>
      <p:sp>
        <p:nvSpPr>
          <p:cNvPr id="95" name="Shape 95"/>
          <p:cNvSpPr txBox="1">
            <a:spLocks noGrp="1"/>
          </p:cNvSpPr>
          <p:nvPr>
            <p:ph type="title"/>
          </p:nvPr>
        </p:nvSpPr>
        <p:spPr>
          <a:xfrm>
            <a:off x="-381000" y="228600"/>
            <a:ext cx="8626927" cy="1143000"/>
          </a:xfrm>
          <a:prstGeom prst="rect">
            <a:avLst/>
          </a:prstGeom>
          <a:noFill/>
          <a:ln>
            <a:noFill/>
          </a:ln>
        </p:spPr>
        <p:txBody>
          <a:bodyPr lIns="90475" tIns="44450" rIns="90475" bIns="44450" anchor="ctr" anchorCtr="0">
            <a:noAutofit/>
          </a:bodyPr>
          <a:lstStyle/>
          <a:p>
            <a:pPr lvl="0">
              <a:spcBef>
                <a:spcPts val="0"/>
              </a:spcBef>
              <a:buClr>
                <a:srgbClr val="FFFF99"/>
              </a:buClr>
              <a:buSzPct val="25000"/>
            </a:pPr>
            <a:r>
              <a:rPr lang="en-US" sz="4000" b="1" dirty="0">
                <a:solidFill>
                  <a:schemeClr val="accent1"/>
                </a:solidFill>
                <a:ea typeface="ＭＳ Ｐゴシック" pitchFamily="34" charset="-128"/>
              </a:rPr>
              <a:t>Tips for Writing Quality Metadata</a:t>
            </a:r>
            <a:endParaRPr lang="en-US" sz="4000" b="1" dirty="0">
              <a:solidFill>
                <a:schemeClr val="bg2">
                  <a:lumMod val="25000"/>
                </a:schemeClr>
              </a:solidFill>
            </a:endParaRPr>
          </a:p>
        </p:txBody>
      </p:sp>
      <p:sp>
        <p:nvSpPr>
          <p:cNvPr id="97" name="Shape 97"/>
          <p:cNvSpPr txBox="1">
            <a:spLocks noGrp="1"/>
          </p:cNvSpPr>
          <p:nvPr>
            <p:ph type="body" idx="4294967295"/>
          </p:nvPr>
        </p:nvSpPr>
        <p:spPr>
          <a:xfrm>
            <a:off x="381000" y="1828800"/>
            <a:ext cx="5334000" cy="9144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b="1" dirty="0"/>
              <a:t>Use Standard Vocabulary</a:t>
            </a: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grpSp>
        <p:nvGrpSpPr>
          <p:cNvPr id="3" name="Group 2"/>
          <p:cNvGrpSpPr/>
          <p:nvPr/>
        </p:nvGrpSpPr>
        <p:grpSpPr>
          <a:xfrm>
            <a:off x="5385975" y="2356090"/>
            <a:ext cx="3284097" cy="2035935"/>
            <a:chOff x="2662867" y="2765276"/>
            <a:chExt cx="3284097" cy="1825306"/>
          </a:xfrm>
        </p:grpSpPr>
        <p:sp>
          <p:nvSpPr>
            <p:cNvPr id="2" name="Rectangle 1"/>
            <p:cNvSpPr/>
            <p:nvPr/>
          </p:nvSpPr>
          <p:spPr>
            <a:xfrm>
              <a:off x="3678040" y="3615782"/>
              <a:ext cx="851615"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chemeClr val="accent1">
                        <a:lumMod val="75000"/>
                      </a:schemeClr>
                    </a:solidFill>
                    <a:prstDash val="solid"/>
                  </a:ln>
                  <a:solidFill>
                    <a:srgbClr val="1FF1F9"/>
                  </a:solidFill>
                  <a:effectLst>
                    <a:outerShdw blurRad="41275" dist="20320" dir="1800000" algn="tl" rotWithShape="0">
                      <a:srgbClr val="000000">
                        <a:alpha val="40000"/>
                      </a:srgbClr>
                    </a:outerShdw>
                  </a:effectLst>
                </a:rPr>
                <a:t>Rain</a:t>
              </a:r>
            </a:p>
          </p:txBody>
        </p:sp>
        <p:sp>
          <p:nvSpPr>
            <p:cNvPr id="5" name="Rectangle 4"/>
            <p:cNvSpPr/>
            <p:nvPr/>
          </p:nvSpPr>
          <p:spPr>
            <a:xfrm rot="418835">
              <a:off x="4096720" y="2768609"/>
              <a:ext cx="129629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Rainfall</a:t>
              </a:r>
            </a:p>
          </p:txBody>
        </p:sp>
        <p:sp>
          <p:nvSpPr>
            <p:cNvPr id="6" name="Rectangle 5"/>
            <p:cNvSpPr/>
            <p:nvPr/>
          </p:nvSpPr>
          <p:spPr>
            <a:xfrm rot="21055365">
              <a:off x="2939355" y="4176679"/>
              <a:ext cx="204875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Precipitation</a:t>
              </a:r>
            </a:p>
          </p:txBody>
        </p:sp>
        <p:sp>
          <p:nvSpPr>
            <p:cNvPr id="7" name="Rectangle 6"/>
            <p:cNvSpPr/>
            <p:nvPr/>
          </p:nvSpPr>
          <p:spPr>
            <a:xfrm rot="21154887">
              <a:off x="4479495" y="3250102"/>
              <a:ext cx="1467469"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Showers</a:t>
              </a:r>
            </a:p>
          </p:txBody>
        </p:sp>
        <p:sp>
          <p:nvSpPr>
            <p:cNvPr id="8" name="Rectangle 7"/>
            <p:cNvSpPr/>
            <p:nvPr/>
          </p:nvSpPr>
          <p:spPr>
            <a:xfrm rot="364862">
              <a:off x="2662867" y="3025209"/>
              <a:ext cx="1706717"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Rainstorm</a:t>
              </a:r>
            </a:p>
          </p:txBody>
        </p:sp>
        <p:sp>
          <p:nvSpPr>
            <p:cNvPr id="9" name="Rectangle 8"/>
            <p:cNvSpPr/>
            <p:nvPr/>
          </p:nvSpPr>
          <p:spPr>
            <a:xfrm rot="1034118">
              <a:off x="4571631" y="3822733"/>
              <a:ext cx="1176674"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Drizzle</a:t>
              </a:r>
            </a:p>
          </p:txBody>
        </p:sp>
        <p:sp>
          <p:nvSpPr>
            <p:cNvPr id="10" name="Rectangle 9"/>
            <p:cNvSpPr/>
            <p:nvPr/>
          </p:nvSpPr>
          <p:spPr>
            <a:xfrm rot="18513016">
              <a:off x="2762860" y="3299247"/>
              <a:ext cx="1529608" cy="461665"/>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Downpour</a:t>
              </a:r>
            </a:p>
          </p:txBody>
        </p:sp>
      </p:grpSp>
      <p:sp>
        <p:nvSpPr>
          <p:cNvPr id="12" name="TextBox 11"/>
          <p:cNvSpPr txBox="1"/>
          <p:nvPr/>
        </p:nvSpPr>
        <p:spPr>
          <a:xfrm>
            <a:off x="5409241" y="4953000"/>
            <a:ext cx="3734759" cy="246221"/>
          </a:xfrm>
          <a:prstGeom prst="rect">
            <a:avLst/>
          </a:prstGeom>
          <a:noFill/>
        </p:spPr>
        <p:txBody>
          <a:bodyPr wrap="square" rtlCol="0">
            <a:spAutoFit/>
          </a:bodyPr>
          <a:lstStyle/>
          <a:p>
            <a:r>
              <a:rPr lang="en-US" sz="1000" dirty="0" err="1">
                <a:solidFill>
                  <a:srgbClr val="4C4C4C"/>
                </a:solidFill>
              </a:rPr>
              <a:t>DataOne</a:t>
            </a:r>
            <a:endParaRPr lang="en-US" sz="1000" dirty="0">
              <a:solidFill>
                <a:srgbClr val="4C4C4C"/>
              </a:solidFill>
            </a:endParaRPr>
          </a:p>
        </p:txBody>
      </p:sp>
      <p:sp>
        <p:nvSpPr>
          <p:cNvPr id="15" name="Shape 97"/>
          <p:cNvSpPr txBox="1">
            <a:spLocks noGrp="1"/>
          </p:cNvSpPr>
          <p:nvPr>
            <p:ph type="body" idx="4294967295"/>
          </p:nvPr>
        </p:nvSpPr>
        <p:spPr>
          <a:xfrm>
            <a:off x="0" y="2590800"/>
            <a:ext cx="5410200" cy="3047999"/>
          </a:xfrm>
          <a:prstGeom prst="rect">
            <a:avLst/>
          </a:prstGeom>
          <a:noFill/>
          <a:ln>
            <a:noFill/>
          </a:ln>
        </p:spPr>
        <p:txBody>
          <a:bodyPr lIns="90475" tIns="44450" rIns="90475" bIns="44450" anchor="t" anchorCtr="0">
            <a:noAutofit/>
          </a:bodyPr>
          <a:lstStyle/>
          <a:p>
            <a:r>
              <a:rPr lang="en-CA" sz="2400" dirty="0"/>
              <a:t>Marine taxon (</a:t>
            </a:r>
            <a:r>
              <a:rPr lang="en-CA" sz="2400" b="1" dirty="0" err="1">
                <a:solidFill>
                  <a:schemeClr val="accent1"/>
                </a:solidFill>
              </a:rPr>
              <a:t>WoRMS</a:t>
            </a:r>
            <a:r>
              <a:rPr lang="en-CA" sz="2400" dirty="0"/>
              <a:t>)</a:t>
            </a:r>
          </a:p>
          <a:p>
            <a:r>
              <a:rPr lang="en-CA" sz="2400" b="1" dirty="0">
                <a:solidFill>
                  <a:schemeClr val="accent1"/>
                </a:solidFill>
              </a:rPr>
              <a:t>Darwin Core</a:t>
            </a:r>
            <a:r>
              <a:rPr lang="en-CA" sz="2400" dirty="0"/>
              <a:t> terms</a:t>
            </a:r>
          </a:p>
          <a:p>
            <a:r>
              <a:rPr lang="en-CA" sz="2400" dirty="0"/>
              <a:t>Place name and area (</a:t>
            </a:r>
            <a:r>
              <a:rPr lang="en-CA" sz="2400" b="1" dirty="0">
                <a:solidFill>
                  <a:schemeClr val="accent1"/>
                </a:solidFill>
              </a:rPr>
              <a:t>Marine Regions</a:t>
            </a:r>
            <a:r>
              <a:rPr lang="en-CA" sz="2400" dirty="0"/>
              <a:t>)</a:t>
            </a:r>
            <a:endParaRPr lang="en-US" sz="2800" dirty="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1345841355"/>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81000" y="189088"/>
            <a:ext cx="8626927" cy="1143000"/>
          </a:xfrm>
          <a:prstGeom prst="rect">
            <a:avLst/>
          </a:prstGeom>
          <a:noFill/>
          <a:ln>
            <a:noFill/>
          </a:ln>
        </p:spPr>
        <p:txBody>
          <a:bodyPr lIns="90475" tIns="44450" rIns="90475" bIns="44450" anchor="ctr" anchorCtr="0">
            <a:noAutofit/>
          </a:bodyPr>
          <a:lstStyle/>
          <a:p>
            <a:pPr lvl="0">
              <a:spcBef>
                <a:spcPts val="0"/>
              </a:spcBef>
              <a:buClr>
                <a:srgbClr val="FFFF99"/>
              </a:buClr>
              <a:buSzPct val="25000"/>
            </a:pPr>
            <a:r>
              <a:rPr lang="en-US" sz="4000" b="1" dirty="0">
                <a:solidFill>
                  <a:schemeClr val="accent1"/>
                </a:solidFill>
                <a:ea typeface="ＭＳ Ｐゴシック" pitchFamily="34" charset="-128"/>
              </a:rPr>
              <a:t>Tips for Writing Quality Metadata</a:t>
            </a:r>
            <a:endParaRPr lang="en-US" sz="4000" b="1" dirty="0">
              <a:solidFill>
                <a:schemeClr val="bg2">
                  <a:lumMod val="25000"/>
                </a:schemeClr>
              </a:solidFill>
            </a:endParaRPr>
          </a:p>
        </p:txBody>
      </p:sp>
      <p:sp>
        <p:nvSpPr>
          <p:cNvPr id="97" name="Shape 97"/>
          <p:cNvSpPr txBox="1">
            <a:spLocks noGrp="1"/>
          </p:cNvSpPr>
          <p:nvPr>
            <p:ph type="body" idx="4294967295"/>
          </p:nvPr>
        </p:nvSpPr>
        <p:spPr>
          <a:xfrm>
            <a:off x="381000" y="1828800"/>
            <a:ext cx="5334000" cy="9144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b="1" dirty="0"/>
              <a:t>Use a Metadata Tool</a:t>
            </a: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sp>
        <p:nvSpPr>
          <p:cNvPr id="15" name="Shape 97"/>
          <p:cNvSpPr txBox="1">
            <a:spLocks noGrp="1"/>
          </p:cNvSpPr>
          <p:nvPr>
            <p:ph type="body" idx="4294967295"/>
          </p:nvPr>
        </p:nvSpPr>
        <p:spPr>
          <a:xfrm>
            <a:off x="0" y="2590800"/>
            <a:ext cx="5410200" cy="3047999"/>
          </a:xfrm>
          <a:prstGeom prst="rect">
            <a:avLst/>
          </a:prstGeom>
          <a:noFill/>
          <a:ln>
            <a:noFill/>
          </a:ln>
        </p:spPr>
        <p:txBody>
          <a:bodyPr lIns="90475" tIns="44450" rIns="90475" bIns="44450" anchor="t" anchorCtr="0">
            <a:noAutofit/>
          </a:bodyPr>
          <a:lstStyle/>
          <a:p>
            <a:r>
              <a:rPr lang="en-CA" sz="2400" b="1" dirty="0">
                <a:solidFill>
                  <a:schemeClr val="accent1"/>
                </a:solidFill>
              </a:rPr>
              <a:t>Morpho</a:t>
            </a:r>
            <a:r>
              <a:rPr lang="en-CA" sz="2400" dirty="0"/>
              <a:t> (EML, Darwin Core)</a:t>
            </a:r>
          </a:p>
          <a:p>
            <a:r>
              <a:rPr lang="en-CA" sz="2400" b="1" dirty="0" err="1">
                <a:solidFill>
                  <a:schemeClr val="accent1"/>
                </a:solidFill>
              </a:rPr>
              <a:t>MetadataWizard</a:t>
            </a:r>
            <a:r>
              <a:rPr lang="en-CA" sz="2400" dirty="0"/>
              <a:t> (GIS data)</a:t>
            </a:r>
          </a:p>
          <a:p>
            <a:endParaRPr lang="en-US" sz="2800" b="1" dirty="0">
              <a:solidFill>
                <a:schemeClr val="lt1"/>
              </a:solidFill>
            </a:endParaRPr>
          </a:p>
          <a:p>
            <a:pPr marL="0" marR="0" lvl="0" indent="0" algn="l" rtl="0">
              <a:lnSpc>
                <a:spcPct val="100000"/>
              </a:lnSpc>
              <a:spcBef>
                <a:spcPts val="480"/>
              </a:spcBef>
              <a:spcAft>
                <a:spcPts val="0"/>
              </a:spcAft>
              <a:buNone/>
            </a:pPr>
            <a:endParaRPr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pic>
        <p:nvPicPr>
          <p:cNvPr id="4" name="Picture 3"/>
          <p:cNvPicPr>
            <a:picLocks noChangeAspect="1"/>
          </p:cNvPicPr>
          <p:nvPr/>
        </p:nvPicPr>
        <p:blipFill rotWithShape="1">
          <a:blip r:embed="rId4"/>
          <a:srcRect l="34592" t="8304" r="34750" b="66305"/>
          <a:stretch/>
        </p:blipFill>
        <p:spPr>
          <a:xfrm>
            <a:off x="4935962" y="1114978"/>
            <a:ext cx="3659010" cy="1703811"/>
          </a:xfrm>
          <a:prstGeom prst="rect">
            <a:avLst/>
          </a:prstGeom>
        </p:spPr>
      </p:pic>
      <p:pic>
        <p:nvPicPr>
          <p:cNvPr id="1026" name="Picture 2" descr="Preview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916" y="2919586"/>
            <a:ext cx="4856087" cy="384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8899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a:spLocks noGrp="1"/>
          </p:cNvSpPr>
          <p:nvPr>
            <p:ph type="body" idx="4294967295"/>
          </p:nvPr>
        </p:nvSpPr>
        <p:spPr>
          <a:xfrm>
            <a:off x="304800" y="1143000"/>
            <a:ext cx="8305799" cy="753064"/>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b="1" dirty="0"/>
              <a:t>Consistency with commonly used fields</a:t>
            </a:r>
          </a:p>
          <a:p>
            <a:pPr marL="0" marR="0" lvl="0" indent="0" algn="l" rtl="0">
              <a:lnSpc>
                <a:spcPct val="100000"/>
              </a:lnSpc>
              <a:spcBef>
                <a:spcPts val="480"/>
              </a:spcBef>
              <a:spcAft>
                <a:spcPts val="0"/>
              </a:spcAft>
              <a:buNone/>
            </a:pPr>
            <a:endParaRPr b="1" dirty="0"/>
          </a:p>
        </p:txBody>
      </p:sp>
      <p:sp>
        <p:nvSpPr>
          <p:cNvPr id="3" name="TextBox 2"/>
          <p:cNvSpPr txBox="1"/>
          <p:nvPr/>
        </p:nvSpPr>
        <p:spPr>
          <a:xfrm>
            <a:off x="315940" y="2508344"/>
            <a:ext cx="4199759" cy="646331"/>
          </a:xfrm>
          <a:prstGeom prst="rect">
            <a:avLst/>
          </a:prstGeom>
          <a:solidFill>
            <a:schemeClr val="tx2">
              <a:lumMod val="20000"/>
              <a:lumOff val="80000"/>
            </a:schemeClr>
          </a:solidFill>
        </p:spPr>
        <p:txBody>
          <a:bodyPr wrap="square" rtlCol="0">
            <a:spAutoFit/>
          </a:bodyPr>
          <a:lstStyle/>
          <a:p>
            <a:r>
              <a:rPr lang="en-US" dirty="0"/>
              <a:t>&lt;publish&gt;</a:t>
            </a:r>
            <a:r>
              <a:rPr lang="en-US" b="1" dirty="0"/>
              <a:t>U.S. Geological Survey</a:t>
            </a:r>
            <a:r>
              <a:rPr lang="en-US" dirty="0"/>
              <a:t>&lt;/publish&gt;</a:t>
            </a:r>
          </a:p>
          <a:p>
            <a:endParaRPr lang="en-US" dirty="0"/>
          </a:p>
        </p:txBody>
      </p:sp>
      <p:sp>
        <p:nvSpPr>
          <p:cNvPr id="8" name="TextBox 7"/>
          <p:cNvSpPr txBox="1"/>
          <p:nvPr/>
        </p:nvSpPr>
        <p:spPr>
          <a:xfrm>
            <a:off x="4743108" y="2508344"/>
            <a:ext cx="4199759" cy="615553"/>
          </a:xfrm>
          <a:prstGeom prst="rect">
            <a:avLst/>
          </a:prstGeom>
          <a:solidFill>
            <a:schemeClr val="tx2">
              <a:lumMod val="20000"/>
              <a:lumOff val="80000"/>
            </a:schemeClr>
          </a:solidFill>
        </p:spPr>
        <p:txBody>
          <a:bodyPr wrap="square" rtlCol="0">
            <a:spAutoFit/>
          </a:bodyPr>
          <a:lstStyle/>
          <a:p>
            <a:r>
              <a:rPr lang="en-US" sz="1600" dirty="0"/>
              <a:t>&lt;</a:t>
            </a:r>
            <a:r>
              <a:rPr lang="en-US" dirty="0"/>
              <a:t>publish&gt;</a:t>
            </a:r>
            <a:r>
              <a:rPr lang="en-US" b="1" dirty="0"/>
              <a:t>USGS</a:t>
            </a:r>
            <a:r>
              <a:rPr lang="en-US" dirty="0"/>
              <a:t>&lt;/publish&gt; </a:t>
            </a:r>
            <a:endParaRPr lang="en-US" sz="1600" dirty="0"/>
          </a:p>
          <a:p>
            <a:endParaRPr lang="en-US" sz="1600" dirty="0"/>
          </a:p>
        </p:txBody>
      </p:sp>
      <p:sp>
        <p:nvSpPr>
          <p:cNvPr id="4" name="TextBox 3"/>
          <p:cNvSpPr txBox="1"/>
          <p:nvPr/>
        </p:nvSpPr>
        <p:spPr>
          <a:xfrm>
            <a:off x="3657600" y="22098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
        <p:nvSpPr>
          <p:cNvPr id="10" name="TextBox 9"/>
          <p:cNvSpPr txBox="1"/>
          <p:nvPr/>
        </p:nvSpPr>
        <p:spPr>
          <a:xfrm>
            <a:off x="7239000" y="22098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7" name="TextBox 6"/>
          <p:cNvSpPr txBox="1"/>
          <p:nvPr/>
        </p:nvSpPr>
        <p:spPr>
          <a:xfrm>
            <a:off x="315940" y="2211540"/>
            <a:ext cx="1397002" cy="369332"/>
          </a:xfrm>
          <a:prstGeom prst="rect">
            <a:avLst/>
          </a:prstGeom>
          <a:noFill/>
        </p:spPr>
        <p:txBody>
          <a:bodyPr wrap="square" rtlCol="0">
            <a:spAutoFit/>
          </a:bodyPr>
          <a:lstStyle/>
          <a:p>
            <a:r>
              <a:rPr lang="en-US" b="1" dirty="0"/>
              <a:t>Publisher:</a:t>
            </a:r>
          </a:p>
        </p:txBody>
      </p:sp>
      <p:sp>
        <p:nvSpPr>
          <p:cNvPr id="15" name="TextBox 14"/>
          <p:cNvSpPr txBox="1"/>
          <p:nvPr/>
        </p:nvSpPr>
        <p:spPr>
          <a:xfrm>
            <a:off x="4724400" y="3733800"/>
            <a:ext cx="4199759" cy="892552"/>
          </a:xfrm>
          <a:prstGeom prst="rect">
            <a:avLst/>
          </a:prstGeom>
          <a:solidFill>
            <a:schemeClr val="tx2">
              <a:lumMod val="20000"/>
              <a:lumOff val="80000"/>
            </a:schemeClr>
          </a:solidFill>
        </p:spPr>
        <p:txBody>
          <a:bodyPr wrap="square" rtlCol="0">
            <a:spAutoFit/>
          </a:bodyPr>
          <a:lstStyle/>
          <a:p>
            <a:r>
              <a:rPr lang="en-US" dirty="0"/>
              <a:t>&lt;</a:t>
            </a:r>
            <a:r>
              <a:rPr lang="en-US" dirty="0" err="1"/>
              <a:t>pubdate</a:t>
            </a:r>
            <a:r>
              <a:rPr lang="en-US" dirty="0"/>
              <a:t>&gt;</a:t>
            </a:r>
            <a:r>
              <a:rPr lang="en-US" b="1" dirty="0"/>
              <a:t>YYYYMMDD</a:t>
            </a:r>
            <a:r>
              <a:rPr lang="en-US" dirty="0"/>
              <a:t>&lt;/</a:t>
            </a:r>
            <a:r>
              <a:rPr lang="en-US" dirty="0" err="1"/>
              <a:t>pubdate</a:t>
            </a:r>
            <a:r>
              <a:rPr lang="en-US" dirty="0"/>
              <a:t>&gt;</a:t>
            </a:r>
          </a:p>
          <a:p>
            <a:r>
              <a:rPr lang="en-US" dirty="0"/>
              <a:t>&lt;</a:t>
            </a:r>
            <a:r>
              <a:rPr lang="en-US" dirty="0" err="1"/>
              <a:t>pubdate</a:t>
            </a:r>
            <a:r>
              <a:rPr lang="en-US" dirty="0"/>
              <a:t>&gt;</a:t>
            </a:r>
            <a:r>
              <a:rPr lang="en-US" b="1" dirty="0"/>
              <a:t>YYYY</a:t>
            </a:r>
            <a:r>
              <a:rPr lang="en-US" dirty="0"/>
              <a:t>&lt;/</a:t>
            </a:r>
            <a:r>
              <a:rPr lang="en-US" dirty="0" err="1"/>
              <a:t>pubdate</a:t>
            </a:r>
            <a:r>
              <a:rPr lang="en-US" dirty="0"/>
              <a:t>&gt;</a:t>
            </a:r>
          </a:p>
          <a:p>
            <a:endParaRPr lang="en-US" sz="1600" dirty="0"/>
          </a:p>
        </p:txBody>
      </p:sp>
      <p:sp>
        <p:nvSpPr>
          <p:cNvPr id="16" name="TextBox 15"/>
          <p:cNvSpPr txBox="1"/>
          <p:nvPr/>
        </p:nvSpPr>
        <p:spPr>
          <a:xfrm>
            <a:off x="304800" y="3733800"/>
            <a:ext cx="4199759" cy="892552"/>
          </a:xfrm>
          <a:prstGeom prst="rect">
            <a:avLst/>
          </a:prstGeom>
          <a:solidFill>
            <a:schemeClr val="tx2">
              <a:lumMod val="20000"/>
              <a:lumOff val="80000"/>
            </a:schemeClr>
          </a:solidFill>
        </p:spPr>
        <p:txBody>
          <a:bodyPr wrap="square" rtlCol="0">
            <a:spAutoFit/>
          </a:bodyPr>
          <a:lstStyle/>
          <a:p>
            <a:r>
              <a:rPr lang="en-US" dirty="0"/>
              <a:t>&lt;</a:t>
            </a:r>
            <a:r>
              <a:rPr lang="en-US" dirty="0" err="1"/>
              <a:t>pubdate</a:t>
            </a:r>
            <a:r>
              <a:rPr lang="en-US" dirty="0"/>
              <a:t>&gt;</a:t>
            </a:r>
            <a:r>
              <a:rPr lang="en-US" b="1" dirty="0"/>
              <a:t>MM/DD/YYYY</a:t>
            </a:r>
            <a:r>
              <a:rPr lang="en-US" dirty="0"/>
              <a:t>&lt;/</a:t>
            </a:r>
            <a:r>
              <a:rPr lang="en-US" dirty="0" err="1"/>
              <a:t>pubdate</a:t>
            </a:r>
            <a:r>
              <a:rPr lang="en-US" dirty="0"/>
              <a:t>&gt;</a:t>
            </a:r>
          </a:p>
          <a:p>
            <a:r>
              <a:rPr lang="en-US" dirty="0"/>
              <a:t>&lt;</a:t>
            </a:r>
            <a:r>
              <a:rPr lang="en-US" dirty="0" err="1"/>
              <a:t>pubdate</a:t>
            </a:r>
            <a:r>
              <a:rPr lang="en-US" dirty="0"/>
              <a:t>&gt;</a:t>
            </a:r>
            <a:r>
              <a:rPr lang="en-US" b="1" dirty="0"/>
              <a:t>May 27, 2003</a:t>
            </a:r>
            <a:r>
              <a:rPr lang="en-US" dirty="0"/>
              <a:t>&lt;/</a:t>
            </a:r>
            <a:r>
              <a:rPr lang="en-US" dirty="0" err="1"/>
              <a:t>pubdate</a:t>
            </a:r>
            <a:r>
              <a:rPr lang="en-US" dirty="0"/>
              <a:t>&gt;</a:t>
            </a:r>
          </a:p>
          <a:p>
            <a:endParaRPr lang="en-US" sz="1600" dirty="0"/>
          </a:p>
        </p:txBody>
      </p:sp>
      <p:sp>
        <p:nvSpPr>
          <p:cNvPr id="17" name="TextBox 16"/>
          <p:cNvSpPr txBox="1"/>
          <p:nvPr/>
        </p:nvSpPr>
        <p:spPr>
          <a:xfrm>
            <a:off x="315940" y="3390775"/>
            <a:ext cx="1397002" cy="369332"/>
          </a:xfrm>
          <a:prstGeom prst="rect">
            <a:avLst/>
          </a:prstGeom>
          <a:noFill/>
        </p:spPr>
        <p:txBody>
          <a:bodyPr wrap="square" rtlCol="0">
            <a:spAutoFit/>
          </a:bodyPr>
          <a:lstStyle/>
          <a:p>
            <a:r>
              <a:rPr lang="en-US" b="1" dirty="0"/>
              <a:t>Date:</a:t>
            </a:r>
          </a:p>
        </p:txBody>
      </p:sp>
      <p:sp>
        <p:nvSpPr>
          <p:cNvPr id="18" name="TextBox 17"/>
          <p:cNvSpPr txBox="1"/>
          <p:nvPr/>
        </p:nvSpPr>
        <p:spPr>
          <a:xfrm>
            <a:off x="381000" y="1600200"/>
            <a:ext cx="3780814" cy="338554"/>
          </a:xfrm>
          <a:prstGeom prst="rect">
            <a:avLst/>
          </a:prstGeom>
          <a:noFill/>
        </p:spPr>
        <p:txBody>
          <a:bodyPr wrap="square" rtlCol="0">
            <a:spAutoFit/>
          </a:bodyPr>
          <a:lstStyle/>
          <a:p>
            <a:r>
              <a:rPr lang="en-US" sz="1600" dirty="0"/>
              <a:t>Examples for a FGDC CSDGM record:</a:t>
            </a:r>
          </a:p>
        </p:txBody>
      </p:sp>
      <p:sp>
        <p:nvSpPr>
          <p:cNvPr id="19" name="TextBox 18"/>
          <p:cNvSpPr txBox="1"/>
          <p:nvPr/>
        </p:nvSpPr>
        <p:spPr>
          <a:xfrm>
            <a:off x="381001" y="5170533"/>
            <a:ext cx="4191000" cy="1200329"/>
          </a:xfrm>
          <a:prstGeom prst="rect">
            <a:avLst/>
          </a:prstGeom>
          <a:solidFill>
            <a:schemeClr val="tx2">
              <a:lumMod val="20000"/>
              <a:lumOff val="80000"/>
            </a:schemeClr>
          </a:solidFill>
        </p:spPr>
        <p:txBody>
          <a:bodyPr wrap="square" rtlCol="0">
            <a:spAutoFit/>
          </a:bodyPr>
          <a:lstStyle/>
          <a:p>
            <a:r>
              <a:rPr lang="en-US" sz="1600" dirty="0"/>
              <a:t>&lt;</a:t>
            </a:r>
            <a:r>
              <a:rPr lang="en-US" dirty="0" err="1"/>
              <a:t>placekt</a:t>
            </a:r>
            <a:r>
              <a:rPr lang="en-US" dirty="0"/>
              <a:t>&gt;</a:t>
            </a:r>
            <a:r>
              <a:rPr lang="en-US" b="1" dirty="0"/>
              <a:t>Geographic Names Information System</a:t>
            </a:r>
            <a:r>
              <a:rPr lang="en-US" dirty="0"/>
              <a:t>&lt;/</a:t>
            </a:r>
            <a:r>
              <a:rPr lang="en-US" dirty="0" err="1"/>
              <a:t>placekt</a:t>
            </a:r>
            <a:r>
              <a:rPr lang="en-US" dirty="0"/>
              <a:t>&gt;</a:t>
            </a:r>
          </a:p>
          <a:p>
            <a:r>
              <a:rPr lang="en-US" dirty="0"/>
              <a:t>&lt;</a:t>
            </a:r>
            <a:r>
              <a:rPr lang="en-US" dirty="0" err="1"/>
              <a:t>placekey</a:t>
            </a:r>
            <a:r>
              <a:rPr lang="en-US" dirty="0"/>
              <a:t>&gt;</a:t>
            </a:r>
            <a:r>
              <a:rPr lang="en-US" b="1" dirty="0"/>
              <a:t>Roosevelt National Forest</a:t>
            </a:r>
            <a:r>
              <a:rPr lang="en-US" dirty="0"/>
              <a:t>&lt;/</a:t>
            </a:r>
            <a:r>
              <a:rPr lang="en-US" dirty="0" err="1"/>
              <a:t>placekey</a:t>
            </a:r>
            <a:r>
              <a:rPr lang="en-US" dirty="0"/>
              <a:t>&gt;</a:t>
            </a:r>
          </a:p>
        </p:txBody>
      </p:sp>
      <p:sp>
        <p:nvSpPr>
          <p:cNvPr id="20" name="TextBox 19"/>
          <p:cNvSpPr txBox="1"/>
          <p:nvPr/>
        </p:nvSpPr>
        <p:spPr>
          <a:xfrm>
            <a:off x="4808168" y="5170533"/>
            <a:ext cx="4199759" cy="830997"/>
          </a:xfrm>
          <a:prstGeom prst="rect">
            <a:avLst/>
          </a:prstGeom>
          <a:solidFill>
            <a:schemeClr val="tx2">
              <a:lumMod val="20000"/>
              <a:lumOff val="80000"/>
            </a:schemeClr>
          </a:solidFill>
        </p:spPr>
        <p:txBody>
          <a:bodyPr wrap="square" rtlCol="0">
            <a:spAutoFit/>
          </a:bodyPr>
          <a:lstStyle/>
          <a:p>
            <a:r>
              <a:rPr lang="en-US" sz="1600" dirty="0"/>
              <a:t>&lt;</a:t>
            </a:r>
            <a:r>
              <a:rPr lang="en-US" sz="1600" b="1" dirty="0" err="1"/>
              <a:t>themekey</a:t>
            </a:r>
            <a:r>
              <a:rPr lang="en-US" sz="1600" b="1" dirty="0"/>
              <a:t>&gt;Roosevelt Forest&lt;/</a:t>
            </a:r>
            <a:r>
              <a:rPr lang="en-US" sz="1600" b="1" dirty="0" err="1"/>
              <a:t>themekey</a:t>
            </a:r>
            <a:r>
              <a:rPr lang="en-US" sz="1600" b="1" dirty="0"/>
              <a:t>&gt;</a:t>
            </a:r>
          </a:p>
          <a:p>
            <a:endParaRPr lang="en-US" sz="1600" dirty="0"/>
          </a:p>
          <a:p>
            <a:endParaRPr lang="en-US" sz="1600" dirty="0"/>
          </a:p>
        </p:txBody>
      </p:sp>
      <p:sp>
        <p:nvSpPr>
          <p:cNvPr id="21" name="TextBox 20"/>
          <p:cNvSpPr txBox="1"/>
          <p:nvPr/>
        </p:nvSpPr>
        <p:spPr>
          <a:xfrm>
            <a:off x="321879" y="4757843"/>
            <a:ext cx="2159000" cy="369332"/>
          </a:xfrm>
          <a:prstGeom prst="rect">
            <a:avLst/>
          </a:prstGeom>
          <a:noFill/>
        </p:spPr>
        <p:txBody>
          <a:bodyPr wrap="square" rtlCol="0">
            <a:spAutoFit/>
          </a:bodyPr>
          <a:lstStyle/>
          <a:p>
            <a:r>
              <a:rPr lang="en-US" b="1" dirty="0"/>
              <a:t>Location:</a:t>
            </a:r>
          </a:p>
        </p:txBody>
      </p:sp>
      <p:sp>
        <p:nvSpPr>
          <p:cNvPr id="23" name="Title 1"/>
          <p:cNvSpPr>
            <a:spLocks noGrp="1"/>
          </p:cNvSpPr>
          <p:nvPr>
            <p:ph type="title"/>
          </p:nvPr>
        </p:nvSpPr>
        <p:spPr>
          <a:xfrm>
            <a:off x="381000" y="0"/>
            <a:ext cx="8229600" cy="1143000"/>
          </a:xfrm>
        </p:spPr>
        <p:txBody>
          <a:bodyPr>
            <a:normAutofit/>
          </a:bodyPr>
          <a:lstStyle/>
          <a:p>
            <a:r>
              <a:rPr lang="en-US" b="1" dirty="0">
                <a:solidFill>
                  <a:schemeClr val="accent1"/>
                </a:solidFill>
                <a:ea typeface="ＭＳ Ｐゴシック" pitchFamily="34" charset="-128"/>
              </a:rPr>
              <a:t>Tips for Writing Quality Metadata</a:t>
            </a:r>
            <a:endParaRPr lang="en-US" dirty="0">
              <a:ea typeface="ＭＳ Ｐゴシック" pitchFamily="34" charset="-128"/>
            </a:endParaRPr>
          </a:p>
        </p:txBody>
      </p:sp>
      <p:sp>
        <p:nvSpPr>
          <p:cNvPr id="24" name="TextBox 23"/>
          <p:cNvSpPr txBox="1"/>
          <p:nvPr/>
        </p:nvSpPr>
        <p:spPr>
          <a:xfrm>
            <a:off x="7696200" y="35052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
        <p:nvSpPr>
          <p:cNvPr id="25" name="TextBox 24"/>
          <p:cNvSpPr txBox="1"/>
          <p:nvPr/>
        </p:nvSpPr>
        <p:spPr>
          <a:xfrm>
            <a:off x="3429000" y="34290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26" name="TextBox 25"/>
          <p:cNvSpPr txBox="1"/>
          <p:nvPr/>
        </p:nvSpPr>
        <p:spPr>
          <a:xfrm>
            <a:off x="7772400" y="51816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27" name="TextBox 26"/>
          <p:cNvSpPr txBox="1"/>
          <p:nvPr/>
        </p:nvSpPr>
        <p:spPr>
          <a:xfrm>
            <a:off x="3886200" y="50292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Tree>
    <p:extLst>
      <p:ext uri="{BB962C8B-B14F-4D97-AF65-F5344CB8AC3E}">
        <p14:creationId xmlns:p14="http://schemas.microsoft.com/office/powerpoint/2010/main" val="40131668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7" grpId="0"/>
      <p:bldP spid="15" grpId="0" animBg="1"/>
      <p:bldP spid="16" grpId="0" animBg="1"/>
      <p:bldP spid="17" grpId="0"/>
      <p:bldP spid="19" grpId="0" animBg="1"/>
      <p:bldP spid="20" grpId="0" animBg="1"/>
      <p:bldP spid="21" grpId="0"/>
      <p:bldP spid="24"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04800" y="1219200"/>
            <a:ext cx="8429625" cy="4737551"/>
          </a:xfrm>
        </p:spPr>
        <p:txBody>
          <a:bodyPr>
            <a:noAutofit/>
          </a:bodyPr>
          <a:lstStyle/>
          <a:p>
            <a:pPr marL="566928" indent="-457200">
              <a:buClr>
                <a:schemeClr val="accent1">
                  <a:lumMod val="75000"/>
                </a:schemeClr>
              </a:buClr>
              <a:buSzPct val="95000"/>
              <a:buFont typeface="+mj-lt"/>
              <a:buAutoNum type="arabicPeriod"/>
            </a:pPr>
            <a:r>
              <a:rPr lang="en-US" sz="2400" b="1" dirty="0">
                <a:ea typeface="ＭＳ Ｐゴシック" pitchFamily="34" charset="-128"/>
              </a:rPr>
              <a:t>Organize your information</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Did you write a project abstract to obtain funding for your proposal? Re-use it in your metadata! </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Did you use a lab notebook to record measurements and other parameters? </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Do you have the contact information for colleagues you worked with?</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What about citations for other data sources you used in your project?</a:t>
            </a:r>
          </a:p>
          <a:p>
            <a:pPr marL="566928" indent="-457200">
              <a:buClr>
                <a:schemeClr val="accent1">
                  <a:lumMod val="75000"/>
                </a:schemeClr>
              </a:buClr>
              <a:buSzPct val="95000"/>
              <a:buFont typeface="+mj-lt"/>
              <a:buAutoNum type="arabicPeriod"/>
            </a:pPr>
            <a:r>
              <a:rPr lang="en-US" sz="2400" b="1" dirty="0">
                <a:ea typeface="ＭＳ Ｐゴシック" pitchFamily="34" charset="-128"/>
              </a:rPr>
              <a:t>Write your metadata using a metadata tool</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Review for accuracy and completeness</a:t>
            </a:r>
          </a:p>
          <a:p>
            <a:pPr marL="566928" indent="-457200">
              <a:buClr>
                <a:schemeClr val="accent1">
                  <a:lumMod val="75000"/>
                </a:schemeClr>
              </a:buClr>
              <a:buSzPct val="95000"/>
              <a:buFont typeface="+mj-lt"/>
              <a:buAutoNum type="arabicPeriod"/>
            </a:pPr>
            <a:r>
              <a:rPr lang="en-US" sz="2400" b="1" dirty="0">
                <a:ea typeface="ＭＳ Ｐゴシック" pitchFamily="34" charset="-128"/>
              </a:rPr>
              <a:t>Have someone else read your record</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Revise the record, based on comments from your reviewer</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Review once more before you publish</a:t>
            </a:r>
          </a:p>
          <a:p>
            <a:pPr>
              <a:buClr>
                <a:srgbClr val="177F8A"/>
              </a:buClr>
              <a:buSzPct val="100000"/>
              <a:buNone/>
            </a:pPr>
            <a:endParaRPr lang="en-US" sz="1800" b="1" dirty="0">
              <a:ea typeface="ＭＳ Ｐゴシック" pitchFamily="34" charset="-128"/>
            </a:endParaRPr>
          </a:p>
          <a:p>
            <a:pPr>
              <a:buFont typeface="Arial" pitchFamily="34" charset="0"/>
              <a:buChar char="•"/>
            </a:pPr>
            <a:endParaRPr lang="en-US" sz="1800" dirty="0">
              <a:ea typeface="ＭＳ Ｐゴシック" pitchFamily="34" charset="-128"/>
            </a:endParaRPr>
          </a:p>
        </p:txBody>
      </p:sp>
      <p:sp>
        <p:nvSpPr>
          <p:cNvPr id="13314" name="Title 1"/>
          <p:cNvSpPr>
            <a:spLocks noGrp="1"/>
          </p:cNvSpPr>
          <p:nvPr>
            <p:ph type="title"/>
          </p:nvPr>
        </p:nvSpPr>
        <p:spPr>
          <a:xfrm>
            <a:off x="-457200" y="304800"/>
            <a:ext cx="9144000" cy="701018"/>
          </a:xfrm>
        </p:spPr>
        <p:txBody>
          <a:bodyPr>
            <a:normAutofit fontScale="90000"/>
          </a:bodyPr>
          <a:lstStyle/>
          <a:p>
            <a:r>
              <a:rPr lang="en-US" b="1" dirty="0">
                <a:solidFill>
                  <a:schemeClr val="accent1"/>
                </a:solidFill>
                <a:ea typeface="ＭＳ Ｐゴシック" pitchFamily="34" charset="-128"/>
              </a:rPr>
              <a:t>Steps to Create Quality Metadata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lstStyle/>
          <a:p>
            <a:r>
              <a:rPr lang="en-CA" b="1" dirty="0">
                <a:solidFill>
                  <a:srgbClr val="0070C0"/>
                </a:solidFill>
              </a:rPr>
              <a:t>Metadata Resources:</a:t>
            </a:r>
          </a:p>
        </p:txBody>
      </p:sp>
      <p:sp>
        <p:nvSpPr>
          <p:cNvPr id="3" name="Content Placeholder 2"/>
          <p:cNvSpPr>
            <a:spLocks noGrp="1"/>
          </p:cNvSpPr>
          <p:nvPr>
            <p:ph idx="1"/>
          </p:nvPr>
        </p:nvSpPr>
        <p:spPr>
          <a:xfrm>
            <a:off x="717947" y="1839912"/>
            <a:ext cx="7708106" cy="4351338"/>
          </a:xfrm>
        </p:spPr>
        <p:txBody>
          <a:bodyPr>
            <a:normAutofit/>
          </a:bodyPr>
          <a:lstStyle/>
          <a:p>
            <a:pPr marL="0" indent="0">
              <a:buNone/>
            </a:pPr>
            <a:r>
              <a:rPr lang="en-CA" sz="2400" dirty="0">
                <a:latin typeface="AngsanaUPC" panose="02020603050405020304" pitchFamily="18" charset="-34"/>
                <a:cs typeface="AngsanaUPC" panose="02020603050405020304" pitchFamily="18" charset="-34"/>
              </a:rPr>
              <a:t>Data One: </a:t>
            </a:r>
            <a:r>
              <a:rPr lang="en-CA" sz="2400" dirty="0">
                <a:latin typeface="AngsanaUPC" panose="02020603050405020304" pitchFamily="18" charset="-34"/>
                <a:cs typeface="AngsanaUPC" panose="02020603050405020304" pitchFamily="18" charset="-34"/>
                <a:hlinkClick r:id="rId2"/>
              </a:rPr>
              <a:t>Education Modules</a:t>
            </a:r>
            <a:endParaRPr lang="en-CA" sz="2400" dirty="0">
              <a:latin typeface="AngsanaUPC" panose="02020603050405020304" pitchFamily="18" charset="-34"/>
              <a:cs typeface="AngsanaUPC" panose="02020603050405020304" pitchFamily="18" charset="-34"/>
            </a:endParaRPr>
          </a:p>
          <a:p>
            <a:pPr marL="0" indent="0">
              <a:buNone/>
            </a:pPr>
            <a:r>
              <a:rPr lang="en-CA" sz="2400" dirty="0">
                <a:latin typeface="AngsanaUPC" panose="02020603050405020304" pitchFamily="18" charset="-34"/>
                <a:cs typeface="AngsanaUPC" panose="02020603050405020304" pitchFamily="18" charset="-34"/>
              </a:rPr>
              <a:t>Dalhousie Library: </a:t>
            </a:r>
            <a:r>
              <a:rPr lang="en-CA" sz="2400" dirty="0">
                <a:latin typeface="AngsanaUPC" panose="02020603050405020304" pitchFamily="18" charset="-34"/>
                <a:cs typeface="AngsanaUPC" panose="02020603050405020304" pitchFamily="18" charset="-34"/>
                <a:hlinkClick r:id="rId3"/>
              </a:rPr>
              <a:t>Guide to Research Data Management</a:t>
            </a:r>
            <a:endParaRPr lang="en-CA" sz="2400" dirty="0">
              <a:latin typeface="AngsanaUPC" panose="02020603050405020304" pitchFamily="18" charset="-34"/>
              <a:cs typeface="AngsanaUPC" panose="02020603050405020304" pitchFamily="18" charset="-34"/>
            </a:endParaRPr>
          </a:p>
          <a:p>
            <a:pPr marL="0" indent="0">
              <a:buNone/>
            </a:pPr>
            <a:r>
              <a:rPr lang="en-CA" sz="2400" dirty="0">
                <a:latin typeface="AngsanaUPC" panose="02020603050405020304" pitchFamily="18" charset="-34"/>
                <a:cs typeface="AngsanaUPC" panose="02020603050405020304" pitchFamily="18" charset="-34"/>
              </a:rPr>
              <a:t>UBC Library: </a:t>
            </a:r>
            <a:r>
              <a:rPr lang="en-CA" sz="2400" dirty="0">
                <a:latin typeface="AngsanaUPC" panose="02020603050405020304" pitchFamily="18" charset="-34"/>
                <a:cs typeface="AngsanaUPC" panose="02020603050405020304" pitchFamily="18" charset="-34"/>
                <a:hlinkClick r:id="rId4"/>
              </a:rPr>
              <a:t>Research Data Management</a:t>
            </a:r>
            <a:endParaRPr lang="en-CA" sz="2400" dirty="0">
              <a:latin typeface="AngsanaUPC" panose="02020603050405020304" pitchFamily="18" charset="-34"/>
              <a:cs typeface="AngsanaUPC" panose="02020603050405020304" pitchFamily="18" charset="-34"/>
            </a:endParaRPr>
          </a:p>
          <a:p>
            <a:pPr marL="0" indent="0">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r>
              <a:rPr lang="en-CA" sz="2000" dirty="0">
                <a:latin typeface="AngsanaUPC" panose="02020603050405020304" pitchFamily="18" charset="-34"/>
                <a:cs typeface="AngsanaUPC" panose="02020603050405020304" pitchFamily="18" charset="-34"/>
              </a:rPr>
              <a:t>Me (the Data Manager): </a:t>
            </a:r>
            <a:r>
              <a:rPr lang="en-CA" sz="2000" dirty="0">
                <a:latin typeface="AngsanaUPC" panose="02020603050405020304" pitchFamily="18" charset="-34"/>
                <a:cs typeface="AngsanaUPC" panose="02020603050405020304" pitchFamily="18" charset="-34"/>
                <a:hlinkClick r:id="rId5"/>
              </a:rPr>
              <a:t>angela.grant@mun.ca</a:t>
            </a:r>
            <a:r>
              <a:rPr lang="en-CA" sz="2000" dirty="0">
                <a:latin typeface="AngsanaUPC" panose="02020603050405020304" pitchFamily="18" charset="-34"/>
                <a:cs typeface="AngsanaUPC" panose="02020603050405020304" pitchFamily="18" charset="-34"/>
              </a:rPr>
              <a:t>, 1-(709)-864-2298, or on the </a:t>
            </a:r>
            <a:r>
              <a:rPr lang="en-CA" sz="2000" dirty="0" err="1">
                <a:latin typeface="AngsanaUPC" panose="02020603050405020304" pitchFamily="18" charset="-34"/>
                <a:cs typeface="AngsanaUPC" panose="02020603050405020304" pitchFamily="18" charset="-34"/>
                <a:hlinkClick r:id="rId6"/>
              </a:rPr>
              <a:t>CHONe</a:t>
            </a:r>
            <a:r>
              <a:rPr lang="en-CA" sz="2000" dirty="0">
                <a:latin typeface="AngsanaUPC" panose="02020603050405020304" pitchFamily="18" charset="-34"/>
                <a:cs typeface="AngsanaUPC" panose="02020603050405020304" pitchFamily="18" charset="-34"/>
                <a:hlinkClick r:id="rId6"/>
              </a:rPr>
              <a:t> Slack page</a:t>
            </a:r>
            <a:r>
              <a:rPr lang="en-CA" sz="2000" dirty="0">
                <a:latin typeface="AngsanaUPC" panose="02020603050405020304" pitchFamily="18" charset="-34"/>
                <a:cs typeface="AngsanaUPC" panose="02020603050405020304" pitchFamily="18" charset="-34"/>
              </a:rPr>
              <a:t>.</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78327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lgn="ctr">
              <a:buSzPct val="100000"/>
            </a:pPr>
            <a:endParaRPr lang="en-US" dirty="0">
              <a:ea typeface="ＭＳ Ｐゴシック" pitchFamily="34" charset="-128"/>
            </a:endParaRPr>
          </a:p>
          <a:p>
            <a:pPr algn="ctr">
              <a:buSzPct val="100000"/>
              <a:buNone/>
            </a:pPr>
            <a:r>
              <a:rPr lang="en-US" b="1" dirty="0">
                <a:solidFill>
                  <a:schemeClr val="accent1"/>
                </a:solidFill>
                <a:ea typeface="ＭＳ Ｐゴシック" pitchFamily="34" charset="-128"/>
              </a:rPr>
              <a:t>WHO</a:t>
            </a:r>
            <a:r>
              <a:rPr lang="en-US" dirty="0">
                <a:solidFill>
                  <a:schemeClr val="accent1"/>
                </a:solidFill>
                <a:ea typeface="ＭＳ Ｐゴシック" pitchFamily="34" charset="-128"/>
              </a:rPr>
              <a:t> </a:t>
            </a:r>
            <a:r>
              <a:rPr lang="en-US" dirty="0">
                <a:ea typeface="ＭＳ Ｐゴシック" pitchFamily="34" charset="-128"/>
              </a:rPr>
              <a:t>created the data?</a:t>
            </a:r>
          </a:p>
          <a:p>
            <a:pPr algn="ctr">
              <a:buSzPct val="100000"/>
              <a:buNone/>
            </a:pPr>
            <a:r>
              <a:rPr lang="en-US" b="1" dirty="0">
                <a:solidFill>
                  <a:schemeClr val="accent1"/>
                </a:solidFill>
                <a:ea typeface="ＭＳ Ｐゴシック" pitchFamily="34" charset="-128"/>
              </a:rPr>
              <a:t>WHAT</a:t>
            </a:r>
            <a:r>
              <a:rPr lang="en-US" dirty="0">
                <a:solidFill>
                  <a:schemeClr val="accent1"/>
                </a:solidFill>
                <a:ea typeface="ＭＳ Ｐゴシック" pitchFamily="34" charset="-128"/>
              </a:rPr>
              <a:t> </a:t>
            </a:r>
            <a:r>
              <a:rPr lang="en-US" dirty="0">
                <a:ea typeface="ＭＳ Ｐゴシック" pitchFamily="34" charset="-128"/>
              </a:rPr>
              <a:t>is the content of the data?</a:t>
            </a:r>
          </a:p>
          <a:p>
            <a:pPr algn="ctr">
              <a:buSzPct val="100000"/>
              <a:buNone/>
            </a:pPr>
            <a:r>
              <a:rPr lang="en-US" b="1" dirty="0">
                <a:solidFill>
                  <a:schemeClr val="accent1"/>
                </a:solidFill>
                <a:ea typeface="ＭＳ Ｐゴシック" pitchFamily="34" charset="-128"/>
              </a:rPr>
              <a:t>WHEN</a:t>
            </a:r>
            <a:r>
              <a:rPr lang="en-US" dirty="0">
                <a:solidFill>
                  <a:schemeClr val="accent1"/>
                </a:solidFill>
                <a:ea typeface="ＭＳ Ｐゴシック" pitchFamily="34" charset="-128"/>
              </a:rPr>
              <a:t> </a:t>
            </a:r>
            <a:r>
              <a:rPr lang="en-US" dirty="0">
                <a:ea typeface="ＭＳ Ｐゴシック" pitchFamily="34" charset="-128"/>
              </a:rPr>
              <a:t>were the data created?</a:t>
            </a:r>
          </a:p>
          <a:p>
            <a:pPr algn="ctr">
              <a:buSzPct val="100000"/>
              <a:buNone/>
            </a:pPr>
            <a:r>
              <a:rPr lang="en-US" b="1" dirty="0">
                <a:solidFill>
                  <a:schemeClr val="accent1"/>
                </a:solidFill>
                <a:ea typeface="ＭＳ Ｐゴシック" pitchFamily="34" charset="-128"/>
              </a:rPr>
              <a:t>WHERE</a:t>
            </a:r>
            <a:r>
              <a:rPr lang="en-US" dirty="0">
                <a:ea typeface="ＭＳ Ｐゴシック" pitchFamily="34" charset="-128"/>
              </a:rPr>
              <a:t> is it geographically?</a:t>
            </a:r>
          </a:p>
          <a:p>
            <a:pPr algn="ctr">
              <a:buSzPct val="100000"/>
              <a:buNone/>
            </a:pPr>
            <a:r>
              <a:rPr lang="en-US" b="1" dirty="0">
                <a:solidFill>
                  <a:schemeClr val="accent1"/>
                </a:solidFill>
                <a:ea typeface="ＭＳ Ｐゴシック" pitchFamily="34" charset="-128"/>
              </a:rPr>
              <a:t>HOW</a:t>
            </a:r>
            <a:r>
              <a:rPr lang="en-US" dirty="0">
                <a:solidFill>
                  <a:schemeClr val="accent1"/>
                </a:solidFill>
                <a:ea typeface="ＭＳ Ｐゴシック" pitchFamily="34" charset="-128"/>
              </a:rPr>
              <a:t> </a:t>
            </a:r>
            <a:r>
              <a:rPr lang="en-US" dirty="0">
                <a:ea typeface="ＭＳ Ｐゴシック" pitchFamily="34" charset="-128"/>
              </a:rPr>
              <a:t>were the data developed?</a:t>
            </a:r>
          </a:p>
          <a:p>
            <a:pPr algn="ctr">
              <a:buSzPct val="100000"/>
              <a:buNone/>
            </a:pPr>
            <a:r>
              <a:rPr lang="en-US" b="1" dirty="0">
                <a:solidFill>
                  <a:schemeClr val="accent1"/>
                </a:solidFill>
                <a:ea typeface="ＭＳ Ｐゴシック" pitchFamily="34" charset="-128"/>
              </a:rPr>
              <a:t>WHY</a:t>
            </a:r>
            <a:r>
              <a:rPr lang="en-US" dirty="0">
                <a:ea typeface="ＭＳ Ｐゴシック" pitchFamily="34" charset="-128"/>
              </a:rPr>
              <a:t> were the data developed?</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b="1" dirty="0">
                <a:solidFill>
                  <a:schemeClr val="accent1"/>
                </a:solidFill>
                <a:ea typeface="ＭＳ Ｐゴシック" pitchFamily="34" charset="-128"/>
              </a:rPr>
              <a:t>What is Metadata?</a:t>
            </a: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453217" y="3244334"/>
            <a:ext cx="237566" cy="369332"/>
          </a:xfrm>
          <a:prstGeom prst="rect">
            <a:avLst/>
          </a:prstGeom>
        </p:spPr>
        <p:txBody>
          <a:bodyPr wrap="none">
            <a:spAutoFit/>
          </a:bodyPr>
          <a:lstStyle/>
          <a:p>
            <a:r>
              <a:rPr lang="en-US" dirty="0"/>
              <a:t> </a:t>
            </a:r>
          </a:p>
        </p:txBody>
      </p:sp>
      <p:sp>
        <p:nvSpPr>
          <p:cNvPr id="9" name="Rectangle 8"/>
          <p:cNvSpPr/>
          <p:nvPr/>
        </p:nvSpPr>
        <p:spPr>
          <a:xfrm>
            <a:off x="4453217" y="3244334"/>
            <a:ext cx="237566" cy="369332"/>
          </a:xfrm>
          <a:prstGeom prst="rect">
            <a:avLst/>
          </a:prstGeom>
        </p:spPr>
        <p:txBody>
          <a:bodyPr wrap="none">
            <a:spAutoFit/>
          </a:bodyPr>
          <a:lstStyle/>
          <a:p>
            <a:r>
              <a:rPr lang="en-US" dirty="0"/>
              <a:t> </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447800" y="0"/>
            <a:ext cx="8520600" cy="990600"/>
          </a:xfrm>
          <a:prstGeom prst="rect">
            <a:avLst/>
          </a:prstGeom>
        </p:spPr>
        <p:txBody>
          <a:bodyPr lIns="91425" tIns="91425" rIns="91425" bIns="91425" anchor="t" anchorCtr="0">
            <a:noAutofit/>
          </a:bodyPr>
          <a:lstStyle/>
          <a:p>
            <a:pPr lvl="0">
              <a:spcBef>
                <a:spcPts val="0"/>
              </a:spcBef>
              <a:buNone/>
            </a:pPr>
            <a:r>
              <a:rPr lang="en" sz="3600" b="1" dirty="0">
                <a:solidFill>
                  <a:schemeClr val="accent1"/>
                </a:solidFill>
              </a:rPr>
              <a:t>Metadata is everywhere..</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68" name="Shape 68"/>
          <p:cNvPicPr preferRelativeResize="0"/>
          <p:nvPr/>
        </p:nvPicPr>
        <p:blipFill rotWithShape="1">
          <a:blip r:embed="rId3">
            <a:alphaModFix/>
          </a:blip>
          <a:srcRect l="24128" t="36459" r="60132" b="21547"/>
          <a:stretch/>
        </p:blipFill>
        <p:spPr>
          <a:xfrm>
            <a:off x="1981200" y="3505200"/>
            <a:ext cx="1515400" cy="3124199"/>
          </a:xfrm>
          <a:prstGeom prst="rect">
            <a:avLst/>
          </a:prstGeom>
          <a:noFill/>
          <a:ln>
            <a:noFill/>
          </a:ln>
        </p:spPr>
      </p:pic>
      <p:pic>
        <p:nvPicPr>
          <p:cNvPr id="69" name="Shape 69"/>
          <p:cNvPicPr preferRelativeResize="0"/>
          <p:nvPr/>
        </p:nvPicPr>
        <p:blipFill rotWithShape="1">
          <a:blip r:embed="rId4">
            <a:alphaModFix/>
          </a:blip>
          <a:srcRect l="24020" t="15391" r="24631" b="14165"/>
          <a:stretch/>
        </p:blipFill>
        <p:spPr>
          <a:xfrm>
            <a:off x="0" y="990600"/>
            <a:ext cx="2617734" cy="2417467"/>
          </a:xfrm>
          <a:prstGeom prst="rect">
            <a:avLst/>
          </a:prstGeom>
          <a:noFill/>
          <a:ln>
            <a:noFill/>
          </a:ln>
        </p:spPr>
      </p:pic>
      <p:pic>
        <p:nvPicPr>
          <p:cNvPr id="70" name="Shape 70"/>
          <p:cNvPicPr preferRelativeResize="0"/>
          <p:nvPr/>
        </p:nvPicPr>
        <p:blipFill rotWithShape="1">
          <a:blip r:embed="rId5">
            <a:alphaModFix/>
          </a:blip>
          <a:srcRect l="7511" t="37263" r="47072" b="14373"/>
          <a:stretch/>
        </p:blipFill>
        <p:spPr>
          <a:xfrm>
            <a:off x="3505200" y="3505200"/>
            <a:ext cx="3324451" cy="3048001"/>
          </a:xfrm>
          <a:prstGeom prst="rect">
            <a:avLst/>
          </a:prstGeom>
          <a:noFill/>
          <a:ln>
            <a:noFill/>
          </a:ln>
        </p:spPr>
      </p:pic>
      <p:pic>
        <p:nvPicPr>
          <p:cNvPr id="71" name="Shape 71"/>
          <p:cNvPicPr preferRelativeResize="0"/>
          <p:nvPr/>
        </p:nvPicPr>
        <p:blipFill rotWithShape="1">
          <a:blip r:embed="rId6">
            <a:alphaModFix/>
          </a:blip>
          <a:srcRect l="21844" t="33546" r="57642" b="15197"/>
          <a:stretch/>
        </p:blipFill>
        <p:spPr>
          <a:xfrm>
            <a:off x="0" y="3429000"/>
            <a:ext cx="1981200" cy="3429000"/>
          </a:xfrm>
          <a:prstGeom prst="rect">
            <a:avLst/>
          </a:prstGeom>
          <a:noFill/>
          <a:ln>
            <a:noFill/>
          </a:ln>
        </p:spPr>
      </p:pic>
      <p:pic>
        <p:nvPicPr>
          <p:cNvPr id="72" name="Shape 72"/>
          <p:cNvPicPr preferRelativeResize="0"/>
          <p:nvPr/>
        </p:nvPicPr>
        <p:blipFill rotWithShape="1">
          <a:blip r:embed="rId7">
            <a:alphaModFix/>
          </a:blip>
          <a:srcRect l="13412" t="43438" r="60340" b="21294"/>
          <a:stretch/>
        </p:blipFill>
        <p:spPr>
          <a:xfrm>
            <a:off x="6775824" y="3352800"/>
            <a:ext cx="2368176" cy="3276599"/>
          </a:xfrm>
          <a:prstGeom prst="rect">
            <a:avLst/>
          </a:prstGeom>
          <a:noFill/>
          <a:ln>
            <a:noFill/>
          </a:ln>
        </p:spPr>
      </p:pic>
      <p:pic>
        <p:nvPicPr>
          <p:cNvPr id="73" name="Shape 73"/>
          <p:cNvPicPr preferRelativeResize="0"/>
          <p:nvPr/>
        </p:nvPicPr>
        <p:blipFill>
          <a:blip r:embed="rId8">
            <a:alphaModFix/>
          </a:blip>
          <a:stretch>
            <a:fillRect/>
          </a:stretch>
        </p:blipFill>
        <p:spPr>
          <a:xfrm>
            <a:off x="5420429" y="-15"/>
            <a:ext cx="3723570" cy="3550532"/>
          </a:xfrm>
          <a:prstGeom prst="rect">
            <a:avLst/>
          </a:prstGeom>
          <a:noFill/>
          <a:ln>
            <a:noFill/>
          </a:ln>
        </p:spPr>
      </p:pic>
      <p:pic>
        <p:nvPicPr>
          <p:cNvPr id="74" name="Shape 74"/>
          <p:cNvPicPr preferRelativeResize="0"/>
          <p:nvPr/>
        </p:nvPicPr>
        <p:blipFill rotWithShape="1">
          <a:blip r:embed="rId9">
            <a:alphaModFix/>
          </a:blip>
          <a:srcRect l="5733" t="31346" r="41370" b="19305"/>
          <a:stretch/>
        </p:blipFill>
        <p:spPr>
          <a:xfrm>
            <a:off x="2590800" y="1219200"/>
            <a:ext cx="2935099" cy="2145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Metadata</a:t>
            </a:r>
          </a:p>
        </p:txBody>
      </p:sp>
      <p:sp>
        <p:nvSpPr>
          <p:cNvPr id="3" name="Text Placeholder 2"/>
          <p:cNvSpPr>
            <a:spLocks noGrp="1"/>
          </p:cNvSpPr>
          <p:nvPr>
            <p:ph type="body" idx="1"/>
          </p:nvPr>
        </p:nvSpPr>
        <p:spPr/>
        <p:txBody>
          <a:bodyPr>
            <a:normAutofit/>
          </a:bodyPr>
          <a:lstStyle/>
          <a:p>
            <a:r>
              <a:rPr lang="en-US" dirty="0">
                <a:ea typeface="ＭＳ Ｐゴシック" pitchFamily="34" charset="-128"/>
              </a:rPr>
              <a:t>is data documentation</a:t>
            </a:r>
          </a:p>
          <a:p>
            <a:r>
              <a:rPr lang="en-US" dirty="0">
                <a:ea typeface="ＭＳ Ｐゴシック" pitchFamily="34" charset="-128"/>
              </a:rPr>
              <a:t>completes a dataset</a:t>
            </a:r>
            <a:endParaRPr lang="en-US" dirty="0"/>
          </a:p>
          <a:p>
            <a:r>
              <a:rPr lang="en-US" dirty="0">
                <a:ea typeface="ＭＳ Ｐゴシック" pitchFamily="34" charset="-128"/>
              </a:rPr>
              <a:t>captures critical information about the content of a dataset</a:t>
            </a:r>
          </a:p>
          <a:p>
            <a:r>
              <a:rPr lang="en-US" dirty="0">
                <a:ea typeface="ＭＳ Ｐゴシック" pitchFamily="34" charset="-128"/>
              </a:rPr>
              <a:t>essential for data to be discovered, accessed, and re-used</a:t>
            </a:r>
          </a:p>
          <a:p>
            <a:r>
              <a:rPr lang="en-US" dirty="0">
                <a:ea typeface="ＭＳ Ｐゴシック" pitchFamily="34" charset="-128"/>
              </a:rPr>
              <a:t>metadata standards provides structure and consistency to data documentation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817" t="23792" r="20202" b="22208"/>
          <a:stretch/>
        </p:blipFill>
        <p:spPr>
          <a:xfrm>
            <a:off x="457200" y="152400"/>
            <a:ext cx="8001000" cy="6470317"/>
          </a:xfrm>
          <a:prstGeom prst="rect">
            <a:avLst/>
          </a:prstGeom>
        </p:spPr>
      </p:pic>
      <p:sp>
        <p:nvSpPr>
          <p:cNvPr id="7" name="Oval 6"/>
          <p:cNvSpPr/>
          <p:nvPr/>
        </p:nvSpPr>
        <p:spPr>
          <a:xfrm>
            <a:off x="4267200" y="5334000"/>
            <a:ext cx="1981200" cy="1143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6019800" y="4267200"/>
            <a:ext cx="1404959" cy="64008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946843" y="6488668"/>
            <a:ext cx="3197157" cy="369332"/>
          </a:xfrm>
          <a:prstGeom prst="rect">
            <a:avLst/>
          </a:prstGeom>
        </p:spPr>
        <p:txBody>
          <a:bodyPr wrap="none">
            <a:spAutoFit/>
          </a:bodyPr>
          <a:lstStyle/>
          <a:p>
            <a:r>
              <a:rPr lang="en-CA" dirty="0">
                <a:hlinkClick r:id="rId3"/>
              </a:rPr>
              <a:t>http://dal.ca.libguides.com/rdm</a:t>
            </a:r>
            <a:endParaRPr lang="en-CA" dirty="0"/>
          </a:p>
        </p:txBody>
      </p:sp>
      <p:sp>
        <p:nvSpPr>
          <p:cNvPr id="10" name="Oval 9"/>
          <p:cNvSpPr/>
          <p:nvPr/>
        </p:nvSpPr>
        <p:spPr>
          <a:xfrm>
            <a:off x="1066800" y="3505200"/>
            <a:ext cx="1828800" cy="914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141547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7886700" cy="1066800"/>
          </a:xfrm>
        </p:spPr>
        <p:txBody>
          <a:bodyPr/>
          <a:lstStyle/>
          <a:p>
            <a:r>
              <a:rPr lang="en-CA" b="1" dirty="0">
                <a:solidFill>
                  <a:srgbClr val="0070C0"/>
                </a:solidFill>
              </a:rPr>
              <a:t>Metadata</a:t>
            </a:r>
          </a:p>
        </p:txBody>
      </p:sp>
      <p:sp>
        <p:nvSpPr>
          <p:cNvPr id="3" name="Content Placeholder 2"/>
          <p:cNvSpPr>
            <a:spLocks noGrp="1"/>
          </p:cNvSpPr>
          <p:nvPr>
            <p:ph idx="1"/>
          </p:nvPr>
        </p:nvSpPr>
        <p:spPr>
          <a:xfrm>
            <a:off x="228600" y="925690"/>
            <a:ext cx="8915400" cy="4969933"/>
          </a:xfrm>
        </p:spPr>
        <p:txBody>
          <a:bodyPr>
            <a:noAutofit/>
          </a:bodyPr>
          <a:lstStyle/>
          <a:p>
            <a:pPr marL="0" indent="0">
              <a:lnSpc>
                <a:spcPct val="120000"/>
              </a:lnSpc>
              <a:spcBef>
                <a:spcPts val="600"/>
              </a:spcBef>
              <a:buNone/>
            </a:pPr>
            <a:r>
              <a:rPr lang="en-CA" sz="1800" b="1" i="1" dirty="0"/>
              <a:t>Identification</a:t>
            </a:r>
            <a:r>
              <a:rPr lang="en-CA" sz="1800" i="1" dirty="0"/>
              <a:t> --</a:t>
            </a:r>
            <a:r>
              <a:rPr lang="en-CA" sz="1800" dirty="0"/>
              <a:t> What is the name of the data set? Who developed the data set? What themes of information does it include? How current are the data?</a:t>
            </a:r>
          </a:p>
          <a:p>
            <a:pPr marL="0" indent="0">
              <a:lnSpc>
                <a:spcPct val="120000"/>
              </a:lnSpc>
              <a:spcBef>
                <a:spcPts val="600"/>
              </a:spcBef>
              <a:buNone/>
            </a:pPr>
            <a:r>
              <a:rPr lang="en-CA" sz="1800" b="1" i="1" dirty="0"/>
              <a:t>Methodology</a:t>
            </a:r>
            <a:r>
              <a:rPr lang="en-CA" sz="1800" dirty="0"/>
              <a:t> – What methods were used to create/collect data? What equipment/software were used?</a:t>
            </a:r>
          </a:p>
          <a:p>
            <a:pPr marL="0" indent="0">
              <a:lnSpc>
                <a:spcPct val="120000"/>
              </a:lnSpc>
              <a:spcBef>
                <a:spcPts val="600"/>
              </a:spcBef>
              <a:buNone/>
            </a:pPr>
            <a:r>
              <a:rPr lang="en-CA" sz="1800" b="1" i="1" dirty="0"/>
              <a:t>Data Quality</a:t>
            </a:r>
            <a:r>
              <a:rPr lang="en-CA" sz="1800" b="1" dirty="0"/>
              <a:t> </a:t>
            </a:r>
            <a:r>
              <a:rPr lang="en-CA" sz="1800" dirty="0"/>
              <a:t>-- How good are the data? What is the precision/accuracy? Is information available that allows a user to decide if the data are suitable for his or her purpose? Are the data complete? Were the data verified for quality control?</a:t>
            </a:r>
          </a:p>
          <a:p>
            <a:pPr marL="0" indent="0">
              <a:lnSpc>
                <a:spcPct val="120000"/>
              </a:lnSpc>
              <a:spcBef>
                <a:spcPts val="600"/>
              </a:spcBef>
              <a:buNone/>
            </a:pPr>
            <a:r>
              <a:rPr lang="en-CA" sz="1800" b="1" i="1" dirty="0"/>
              <a:t>Spatial Reference </a:t>
            </a:r>
            <a:r>
              <a:rPr lang="en-CA" sz="1800" dirty="0"/>
              <a:t>– What geographic coverage is the data? Are coordinate locations encoded using longitude and latitude? What horizontal and vertical </a:t>
            </a:r>
            <a:r>
              <a:rPr lang="en-CA" sz="1800" dirty="0" err="1"/>
              <a:t>datums</a:t>
            </a:r>
            <a:r>
              <a:rPr lang="en-CA" sz="1800" dirty="0"/>
              <a:t> are used?</a:t>
            </a:r>
          </a:p>
          <a:p>
            <a:pPr marL="0" indent="0">
              <a:lnSpc>
                <a:spcPct val="120000"/>
              </a:lnSpc>
              <a:spcBef>
                <a:spcPts val="600"/>
              </a:spcBef>
              <a:buNone/>
            </a:pPr>
            <a:r>
              <a:rPr lang="en-CA" sz="1800" b="1" i="1" dirty="0"/>
              <a:t>Temporal Reference</a:t>
            </a:r>
            <a:r>
              <a:rPr lang="en-CA" sz="1800" b="1" dirty="0"/>
              <a:t> </a:t>
            </a:r>
            <a:r>
              <a:rPr lang="en-CA" sz="1800" dirty="0"/>
              <a:t>– What temporal coverage is the data? Is data continuous or discrete?</a:t>
            </a:r>
          </a:p>
          <a:p>
            <a:pPr marL="0" indent="0">
              <a:lnSpc>
                <a:spcPct val="120000"/>
              </a:lnSpc>
              <a:spcBef>
                <a:spcPts val="600"/>
              </a:spcBef>
              <a:buNone/>
            </a:pPr>
            <a:r>
              <a:rPr lang="en-CA" sz="1800" b="1" i="1" dirty="0"/>
              <a:t>Entity and Attribute Information</a:t>
            </a:r>
            <a:r>
              <a:rPr lang="en-CA" sz="1800" b="1" dirty="0"/>
              <a:t> </a:t>
            </a:r>
            <a:r>
              <a:rPr lang="en-CA" sz="1800" dirty="0"/>
              <a:t>-- What information is included? Were codes, acronyms or units of measure used? What do these mean?</a:t>
            </a:r>
          </a:p>
          <a:p>
            <a:pPr marL="0" indent="0">
              <a:lnSpc>
                <a:spcPct val="120000"/>
              </a:lnSpc>
              <a:spcBef>
                <a:spcPts val="600"/>
              </a:spcBef>
              <a:buNone/>
            </a:pPr>
            <a:r>
              <a:rPr lang="en-CA" sz="1800" b="1" i="1" dirty="0"/>
              <a:t>Taxonomic Coverage </a:t>
            </a:r>
            <a:r>
              <a:rPr lang="en-CA" sz="1800" i="1" dirty="0"/>
              <a:t>--</a:t>
            </a:r>
            <a:r>
              <a:rPr lang="en-CA" sz="1800" dirty="0"/>
              <a:t> What taxa are included in the data?</a:t>
            </a:r>
          </a:p>
          <a:p>
            <a:pPr marL="0" indent="0">
              <a:lnSpc>
                <a:spcPct val="120000"/>
              </a:lnSpc>
              <a:spcBef>
                <a:spcPts val="600"/>
              </a:spcBef>
              <a:buNone/>
            </a:pPr>
            <a:r>
              <a:rPr lang="en-CA" sz="1800" b="1" i="1" dirty="0"/>
              <a:t>Access and Sharing </a:t>
            </a:r>
            <a:r>
              <a:rPr lang="en-CA" sz="1800" dirty="0"/>
              <a:t>-- From whom can I obtain the data? What formats are available? Are the data available online? What is the price of the data? Are there restrictions on accessing or using the data?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537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7" name="Shape 90"/>
          <p:cNvSpPr txBox="1">
            <a:spLocks noGrp="1"/>
          </p:cNvSpPr>
          <p:nvPr>
            <p:ph type="body" idx="1"/>
          </p:nvPr>
        </p:nvSpPr>
        <p:spPr>
          <a:xfrm>
            <a:off x="291237" y="1371600"/>
            <a:ext cx="8305799" cy="4495800"/>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sz="2800" b="1" dirty="0">
                <a:solidFill>
                  <a:schemeClr val="lt1"/>
                </a:solidFill>
              </a:rPr>
              <a:t>Data Discovery</a:t>
            </a:r>
          </a:p>
          <a:p>
            <a:pPr marL="0" marR="0" lvl="0" indent="0" algn="l" rtl="0">
              <a:lnSpc>
                <a:spcPct val="100000"/>
              </a:lnSpc>
              <a:spcBef>
                <a:spcPts val="480"/>
              </a:spcBef>
              <a:spcAft>
                <a:spcPts val="0"/>
              </a:spcAft>
              <a:buNone/>
            </a:pPr>
            <a:endParaRPr dirty="0"/>
          </a:p>
        </p:txBody>
      </p:sp>
      <p:sp>
        <p:nvSpPr>
          <p:cNvPr id="89" name="Shape 89"/>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a:solidFill>
                  <a:schemeClr val="accent1"/>
                </a:solidFill>
              </a:rPr>
              <a:t>Metadata: What are they good for?</a:t>
            </a:r>
          </a:p>
        </p:txBody>
      </p:sp>
      <p:pic>
        <p:nvPicPr>
          <p:cNvPr id="7" name="Picture 6" descr="Screen Shot 2014-11-26 at 9.43.01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67000"/>
            <a:ext cx="2664810" cy="2440667"/>
          </a:xfrm>
          <a:prstGeom prst="rect">
            <a:avLst/>
          </a:prstGeom>
          <a:ln w="25400">
            <a:solidFill>
              <a:schemeClr val="tx1"/>
            </a:solidFill>
          </a:ln>
        </p:spPr>
      </p:pic>
      <p:pic>
        <p:nvPicPr>
          <p:cNvPr id="6" name="Picture 5" descr="Screen Shot 2014-11-26 at 9.41.18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0483" y="1905000"/>
            <a:ext cx="2996990" cy="2286000"/>
          </a:xfrm>
          <a:prstGeom prst="rect">
            <a:avLst/>
          </a:prstGeom>
          <a:ln w="25400">
            <a:solidFill>
              <a:schemeClr val="tx1"/>
            </a:solidFill>
          </a:ln>
        </p:spPr>
      </p:pic>
      <p:sp>
        <p:nvSpPr>
          <p:cNvPr id="8" name="TextBox 7"/>
          <p:cNvSpPr txBox="1"/>
          <p:nvPr/>
        </p:nvSpPr>
        <p:spPr>
          <a:xfrm>
            <a:off x="1676400" y="5842337"/>
            <a:ext cx="2667000" cy="1015663"/>
          </a:xfrm>
          <a:prstGeom prst="rect">
            <a:avLst/>
          </a:prstGeom>
          <a:noFill/>
        </p:spPr>
        <p:txBody>
          <a:bodyPr wrap="square" rtlCol="0">
            <a:spAutoFit/>
          </a:bodyPr>
          <a:lstStyle/>
          <a:p>
            <a:r>
              <a:rPr lang="en-US" sz="2000" b="1" dirty="0"/>
              <a:t>Metadata:</a:t>
            </a:r>
          </a:p>
          <a:p>
            <a:r>
              <a:rPr lang="en-US" sz="2000" b="1" dirty="0"/>
              <a:t>Captures information </a:t>
            </a:r>
          </a:p>
          <a:p>
            <a:r>
              <a:rPr lang="en-US" sz="2000" b="1" dirty="0"/>
              <a:t>e.g. EML</a:t>
            </a:r>
          </a:p>
        </p:txBody>
      </p:sp>
      <p:sp>
        <p:nvSpPr>
          <p:cNvPr id="11" name="TextBox 10"/>
          <p:cNvSpPr txBox="1"/>
          <p:nvPr/>
        </p:nvSpPr>
        <p:spPr>
          <a:xfrm>
            <a:off x="4114800" y="5029200"/>
            <a:ext cx="2492717" cy="1015663"/>
          </a:xfrm>
          <a:prstGeom prst="rect">
            <a:avLst/>
          </a:prstGeom>
          <a:noFill/>
        </p:spPr>
        <p:txBody>
          <a:bodyPr wrap="square" rtlCol="0">
            <a:spAutoFit/>
          </a:bodyPr>
          <a:lstStyle/>
          <a:p>
            <a:pPr algn="ctr"/>
            <a:r>
              <a:rPr lang="en-US" sz="2000" b="1" dirty="0"/>
              <a:t>Data Catalog: </a:t>
            </a:r>
          </a:p>
          <a:p>
            <a:pPr algn="ctr"/>
            <a:r>
              <a:rPr lang="en-US" sz="2000" b="1" dirty="0"/>
              <a:t>Enables discovery</a:t>
            </a:r>
          </a:p>
          <a:p>
            <a:pPr algn="ctr"/>
            <a:r>
              <a:rPr lang="en-US" sz="2000" b="1" dirty="0"/>
              <a:t>e.g. </a:t>
            </a:r>
            <a:r>
              <a:rPr lang="en-US" sz="2000" b="1" dirty="0" err="1"/>
              <a:t>CHONe</a:t>
            </a:r>
            <a:r>
              <a:rPr lang="en-US" sz="2000" b="1" dirty="0"/>
              <a:t> website</a:t>
            </a:r>
          </a:p>
        </p:txBody>
      </p:sp>
      <p:sp>
        <p:nvSpPr>
          <p:cNvPr id="12" name="TextBox 11"/>
          <p:cNvSpPr txBox="1"/>
          <p:nvPr/>
        </p:nvSpPr>
        <p:spPr>
          <a:xfrm>
            <a:off x="6324600" y="4038600"/>
            <a:ext cx="3317997" cy="1015663"/>
          </a:xfrm>
          <a:prstGeom prst="rect">
            <a:avLst/>
          </a:prstGeom>
          <a:noFill/>
        </p:spPr>
        <p:txBody>
          <a:bodyPr wrap="square" rtlCol="0">
            <a:spAutoFit/>
          </a:bodyPr>
          <a:lstStyle/>
          <a:p>
            <a:pPr algn="ctr"/>
            <a:r>
              <a:rPr lang="en-US" sz="2000" b="1" dirty="0"/>
              <a:t>Data Repository:</a:t>
            </a:r>
          </a:p>
          <a:p>
            <a:pPr algn="ctr"/>
            <a:r>
              <a:rPr lang="en-US" sz="2000" b="1" dirty="0"/>
              <a:t>Enables exchange</a:t>
            </a:r>
          </a:p>
          <a:p>
            <a:pPr algn="ctr"/>
            <a:r>
              <a:rPr lang="en-US" sz="2000" b="1" dirty="0"/>
              <a:t>e.g. Dryad</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4739" y="1143000"/>
            <a:ext cx="3099261" cy="2279679"/>
          </a:xfrm>
          <a:prstGeom prst="rect">
            <a:avLst/>
          </a:prstGeom>
          <a:ln w="25400">
            <a:solidFill>
              <a:schemeClr val="tx1">
                <a:alpha val="97000"/>
              </a:schemeClr>
            </a:solidFill>
          </a:ln>
        </p:spPr>
      </p:pic>
      <p:sp>
        <p:nvSpPr>
          <p:cNvPr id="13" name="Rectangle 12"/>
          <p:cNvSpPr/>
          <p:nvPr/>
        </p:nvSpPr>
        <p:spPr>
          <a:xfrm>
            <a:off x="4453217" y="3244334"/>
            <a:ext cx="237566" cy="369332"/>
          </a:xfrm>
          <a:prstGeom prst="rect">
            <a:avLst/>
          </a:prstGeom>
        </p:spPr>
        <p:txBody>
          <a:bodyPr wrap="none">
            <a:spAutoFit/>
          </a:bodyPr>
          <a:lstStyle/>
          <a:p>
            <a:r>
              <a:rPr lang="en-US" dirty="0"/>
              <a:t> </a:t>
            </a:r>
          </a:p>
        </p:txBody>
      </p:sp>
      <p:sp>
        <p:nvSpPr>
          <p:cNvPr id="9" name="Notched Right Arrow 8"/>
          <p:cNvSpPr/>
          <p:nvPr/>
        </p:nvSpPr>
        <p:spPr>
          <a:xfrm rot="20446059">
            <a:off x="529093" y="4330779"/>
            <a:ext cx="7933513" cy="855349"/>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297" y="0"/>
            <a:ext cx="1131790" cy="925689"/>
          </a:xfrm>
          <a:prstGeom prst="rect">
            <a:avLst/>
          </a:prstGeom>
        </p:spPr>
      </p:pic>
    </p:spTree>
    <p:extLst>
      <p:ext uri="{BB962C8B-B14F-4D97-AF65-F5344CB8AC3E}">
        <p14:creationId xmlns:p14="http://schemas.microsoft.com/office/powerpoint/2010/main" val="917497155"/>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a:spLocks noGrp="1"/>
          </p:cNvSpPr>
          <p:nvPr>
            <p:ph type="body" idx="4294967295"/>
          </p:nvPr>
        </p:nvSpPr>
        <p:spPr>
          <a:xfrm>
            <a:off x="517073" y="1085606"/>
            <a:ext cx="8458199" cy="1024622"/>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a:t>Metadata should be developed continuously throughout the </a:t>
            </a:r>
          </a:p>
          <a:p>
            <a:pPr marL="0" marR="0" lvl="0" indent="0" algn="l" rtl="0">
              <a:lnSpc>
                <a:spcPct val="100000"/>
              </a:lnSpc>
              <a:spcBef>
                <a:spcPts val="0"/>
              </a:spcBef>
              <a:spcAft>
                <a:spcPts val="0"/>
              </a:spcAft>
              <a:buClr>
                <a:srgbClr val="FFFF99"/>
              </a:buClr>
              <a:buSzPct val="150000"/>
              <a:buNone/>
            </a:pPr>
            <a:r>
              <a:rPr lang="en-US" sz="2400" dirty="0"/>
              <a:t>entire data lifecycle</a:t>
            </a:r>
          </a:p>
          <a:p>
            <a:pPr marL="0" marR="0" lvl="0" indent="0" algn="l" rtl="0">
              <a:lnSpc>
                <a:spcPct val="100000"/>
              </a:lnSpc>
              <a:spcBef>
                <a:spcPts val="480"/>
              </a:spcBef>
              <a:spcAft>
                <a:spcPts val="0"/>
              </a:spcAft>
              <a:buNone/>
            </a:pPr>
            <a:endParaRPr dirty="0"/>
          </a:p>
        </p:txBody>
      </p:sp>
      <p:sp>
        <p:nvSpPr>
          <p:cNvPr id="8" name="Content Placeholder 2"/>
          <p:cNvSpPr txBox="1">
            <a:spLocks/>
          </p:cNvSpPr>
          <p:nvPr/>
        </p:nvSpPr>
        <p:spPr>
          <a:xfrm>
            <a:off x="533400" y="1295400"/>
            <a:ext cx="7993117" cy="4737551"/>
          </a:xfrm>
          <a:prstGeom prst="rect">
            <a:avLst/>
          </a:prstGeom>
        </p:spPr>
        <p:txBody>
          <a:bodyPr vert="horz">
            <a:noAutofit/>
          </a:bodyPr>
          <a:lstStyle>
            <a:lvl1pPr marL="365760" indent="-256032" algn="l" rtl="0" eaLnBrk="1" latinLnBrk="0" hangingPunct="1">
              <a:spcBef>
                <a:spcPts val="400"/>
              </a:spcBef>
              <a:spcAft>
                <a:spcPts val="0"/>
              </a:spcAft>
              <a:buClr>
                <a:srgbClr val="177F8A"/>
              </a:buClr>
              <a:buSzPct val="90000"/>
              <a:buFont typeface="Arial" pitchFamily="34" charset="0"/>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SzPct val="100000"/>
              <a:buFont typeface="Courier New" pitchFamily="49" charset="0"/>
              <a:buChar char="o"/>
              <a:defRPr kumimoji="0" sz="2000" kern="1200">
                <a:solidFill>
                  <a:schemeClr val="tx1"/>
                </a:solidFill>
                <a:latin typeface="+mn-lt"/>
                <a:ea typeface="+mn-ea"/>
                <a:cs typeface="+mn-cs"/>
              </a:defRPr>
            </a:lvl2pPr>
            <a:lvl3pPr marL="859536" indent="-228600" algn="l" rtl="0" eaLnBrk="1" latinLnBrk="0" hangingPunct="1">
              <a:spcBef>
                <a:spcPts val="350"/>
              </a:spcBef>
              <a:buClr>
                <a:srgbClr val="177F8A"/>
              </a:buClr>
              <a:buSzPct val="95000"/>
              <a:buFont typeface="Arial" pitchFamily="34" charset="0"/>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1"/>
              </a:buClr>
              <a:buSzPct val="70000"/>
              <a:buFont typeface="Courier New" pitchFamily="49" charset="0"/>
              <a:buNone/>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1"/>
              </a:buClr>
              <a:buFont typeface="Arial" pitchFamily="34" charset="0"/>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fontAlgn="auto">
              <a:buSzPct val="100000"/>
              <a:buFont typeface="Arial" pitchFamily="34" charset="0"/>
              <a:buNone/>
            </a:pPr>
            <a:endParaRPr lang="en-US">
              <a:ea typeface="ＭＳ Ｐゴシック" pitchFamily="34" charset="-128"/>
            </a:endParaRPr>
          </a:p>
          <a:p>
            <a:pPr defTabSz="914400" fontAlgn="auto"/>
            <a:endParaRPr lang="en-US" dirty="0">
              <a:ea typeface="ＭＳ Ｐゴシック" pitchFamily="34" charset="-128"/>
            </a:endParaRPr>
          </a:p>
        </p:txBody>
      </p:sp>
      <p:graphicFrame>
        <p:nvGraphicFramePr>
          <p:cNvPr id="9" name="Content Placeholder 8"/>
          <p:cNvGraphicFramePr>
            <a:graphicFrameLocks noChangeAspect="1"/>
          </p:cNvGraphicFramePr>
          <p:nvPr>
            <p:extLst>
              <p:ext uri="{D42A27DB-BD31-4B8C-83A1-F6EECF244321}">
                <p14:modId xmlns:p14="http://schemas.microsoft.com/office/powerpoint/2010/main" val="56442335"/>
              </p:ext>
            </p:extLst>
          </p:nvPr>
        </p:nvGraphicFramePr>
        <p:xfrm>
          <a:off x="1542165" y="2024698"/>
          <a:ext cx="5946683" cy="444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a:spLocks noGrp="1"/>
          </p:cNvSpPr>
          <p:nvPr>
            <p:ph type="title"/>
          </p:nvPr>
        </p:nvSpPr>
        <p:spPr>
          <a:xfrm>
            <a:off x="0" y="0"/>
            <a:ext cx="8626475" cy="1143000"/>
          </a:xfrm>
        </p:spPr>
        <p:txBody>
          <a:bodyPr>
            <a:normAutofit/>
          </a:bodyPr>
          <a:lstStyle/>
          <a:p>
            <a:r>
              <a:rPr lang="en-US" sz="3600" b="1" dirty="0">
                <a:solidFill>
                  <a:schemeClr val="accent1"/>
                </a:solidFill>
                <a:ea typeface="ＭＳ Ｐゴシック" pitchFamily="34" charset="-128"/>
              </a:rPr>
              <a:t>Tips for Writing Quality Metadata</a:t>
            </a:r>
            <a:endParaRPr lang="en-US" sz="3600" dirty="0">
              <a:ea typeface="ＭＳ Ｐゴシック" pitchFamily="34" charset="-128"/>
            </a:endParaRP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85800" y="1447800"/>
            <a:ext cx="7993117" cy="4737551"/>
          </a:xfrm>
        </p:spPr>
        <p:txBody>
          <a:bodyPr>
            <a:noAutofit/>
          </a:bodyPr>
          <a:lstStyle/>
          <a:p>
            <a:pPr marL="109728" indent="0">
              <a:buClr>
                <a:schemeClr val="accent1">
                  <a:lumMod val="75000"/>
                </a:schemeClr>
              </a:buClr>
              <a:buSzPct val="95000"/>
              <a:buNone/>
            </a:pPr>
            <a:r>
              <a:rPr lang="en-US" b="1" dirty="0">
                <a:solidFill>
                  <a:schemeClr val="accent1"/>
                </a:solidFill>
                <a:ea typeface="ＭＳ Ｐゴシック" pitchFamily="34" charset="-128"/>
              </a:rPr>
              <a:t>Which title is better?</a:t>
            </a:r>
          </a:p>
          <a:p>
            <a:pPr marL="109728" indent="0">
              <a:buClr>
                <a:schemeClr val="accent1">
                  <a:lumMod val="75000"/>
                </a:schemeClr>
              </a:buClr>
              <a:buSzPct val="95000"/>
              <a:buNone/>
            </a:pPr>
            <a:endParaRPr lang="en-US" sz="2800" dirty="0">
              <a:ea typeface="ＭＳ Ｐゴシック" pitchFamily="34" charset="-128"/>
            </a:endParaRPr>
          </a:p>
          <a:p>
            <a:pPr algn="ctr">
              <a:buClr>
                <a:schemeClr val="accent1">
                  <a:lumMod val="75000"/>
                </a:schemeClr>
              </a:buClr>
              <a:buSzPct val="95000"/>
              <a:buNone/>
            </a:pPr>
            <a:r>
              <a:rPr lang="en-US" sz="2800" i="1" dirty="0">
                <a:ea typeface="ＭＳ Ｐゴシック" pitchFamily="34" charset="-128"/>
              </a:rPr>
              <a:t>“Crabs in the Atlantic ”</a:t>
            </a:r>
          </a:p>
          <a:p>
            <a:pPr marL="109728" indent="0" algn="ctr">
              <a:buSzPct val="100000"/>
              <a:buNone/>
            </a:pPr>
            <a:r>
              <a:rPr lang="en-US" sz="2800" b="1" dirty="0">
                <a:solidFill>
                  <a:srgbClr val="FF0000"/>
                </a:solidFill>
                <a:ea typeface="ＭＳ Ｐゴシック" pitchFamily="34" charset="-128"/>
              </a:rPr>
              <a:t> OR</a:t>
            </a:r>
          </a:p>
          <a:p>
            <a:pPr algn="ctr">
              <a:buClr>
                <a:schemeClr val="accent1">
                  <a:lumMod val="75000"/>
                </a:schemeClr>
              </a:buClr>
              <a:buSzPct val="95000"/>
              <a:buNone/>
            </a:pPr>
            <a:r>
              <a:rPr lang="en-US" sz="2800" i="1" dirty="0">
                <a:ea typeface="ＭＳ Ｐゴシック" pitchFamily="34" charset="-128"/>
              </a:rPr>
              <a:t>“Occurrence of Green Crab in Gilbert Bay Marine Protected Area (2015-2016) </a:t>
            </a:r>
            <a:r>
              <a:rPr lang="en-US" sz="2800" i="1" dirty="0" err="1">
                <a:ea typeface="ＭＳ Ｐゴシック" pitchFamily="34" charset="-128"/>
              </a:rPr>
              <a:t>CHONe</a:t>
            </a:r>
            <a:r>
              <a:rPr lang="en-US" sz="2800" i="1" dirty="0">
                <a:ea typeface="ＭＳ Ｐゴシック" pitchFamily="34" charset="-128"/>
              </a:rPr>
              <a:t> Project 1.1.1”</a:t>
            </a:r>
          </a:p>
          <a:p>
            <a:pPr marL="109728" indent="0">
              <a:buNone/>
            </a:pPr>
            <a:endParaRPr lang="en-US" sz="2400" dirty="0">
              <a:ea typeface="ＭＳ Ｐゴシック" pitchFamily="34" charset="-128"/>
            </a:endParaRPr>
          </a:p>
          <a:p>
            <a:pPr>
              <a:buNone/>
            </a:pPr>
            <a:endParaRPr lang="en-US" sz="2400" dirty="0">
              <a:ea typeface="ＭＳ Ｐゴシック" pitchFamily="34" charset="-128"/>
            </a:endParaRPr>
          </a:p>
        </p:txBody>
      </p:sp>
      <p:sp>
        <p:nvSpPr>
          <p:cNvPr id="13314" name="Title 1"/>
          <p:cNvSpPr>
            <a:spLocks noGrp="1"/>
          </p:cNvSpPr>
          <p:nvPr>
            <p:ph type="title"/>
          </p:nvPr>
        </p:nvSpPr>
        <p:spPr>
          <a:xfrm>
            <a:off x="-381000" y="228600"/>
            <a:ext cx="9144000" cy="701018"/>
          </a:xfrm>
        </p:spPr>
        <p:txBody>
          <a:bodyPr>
            <a:normAutofit fontScale="90000"/>
          </a:bodyPr>
          <a:lstStyle/>
          <a:p>
            <a:r>
              <a:rPr lang="en-US" b="1" dirty="0">
                <a:solidFill>
                  <a:schemeClr val="accent1"/>
                </a:solidFill>
                <a:ea typeface="ＭＳ Ｐゴシック" pitchFamily="34" charset="-128"/>
              </a:rPr>
              <a:t>Tips for Writing Quality Metadata</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0"/>
            <a:ext cx="1131790" cy="925689"/>
          </a:xfrm>
          <a:prstGeom prst="rect">
            <a:avLst/>
          </a:prstGeom>
        </p:spPr>
      </p:pic>
      <p:sp>
        <p:nvSpPr>
          <p:cNvPr id="8" name="Rectangle 7"/>
          <p:cNvSpPr/>
          <p:nvPr/>
        </p:nvSpPr>
        <p:spPr>
          <a:xfrm>
            <a:off x="1981200" y="4953000"/>
            <a:ext cx="5791200" cy="1200329"/>
          </a:xfrm>
          <a:prstGeom prst="rect">
            <a:avLst/>
          </a:prstGeom>
          <a:solidFill>
            <a:schemeClr val="tx2">
              <a:lumMod val="20000"/>
              <a:lumOff val="80000"/>
            </a:schemeClr>
          </a:solidFill>
          <a:ln>
            <a:solidFill>
              <a:schemeClr val="accent1"/>
            </a:solidFill>
          </a:ln>
        </p:spPr>
        <p:txBody>
          <a:bodyPr wrap="square">
            <a:spAutoFit/>
          </a:bodyPr>
          <a:lstStyle/>
          <a:p>
            <a:pPr marL="109728" indent="0" algn="ctr">
              <a:buNone/>
            </a:pPr>
            <a:r>
              <a:rPr lang="en-US" sz="2400" dirty="0">
                <a:ea typeface="ＭＳ Ｐゴシック" pitchFamily="34" charset="-128"/>
              </a:rPr>
              <a:t>“Occurrence of Green Crab </a:t>
            </a:r>
            <a:r>
              <a:rPr lang="en-US" sz="2400" b="1" dirty="0">
                <a:solidFill>
                  <a:srgbClr val="FF0000"/>
                </a:solidFill>
                <a:ea typeface="ＭＳ Ｐゴシック" pitchFamily="34" charset="-128"/>
              </a:rPr>
              <a:t>(what) </a:t>
            </a:r>
            <a:r>
              <a:rPr lang="en-US" sz="2400" dirty="0">
                <a:ea typeface="ＭＳ Ｐゴシック" pitchFamily="34" charset="-128"/>
              </a:rPr>
              <a:t>in Gilbert Bay Marine Protected Area </a:t>
            </a:r>
            <a:r>
              <a:rPr lang="en-US" sz="2400" b="1" dirty="0">
                <a:solidFill>
                  <a:srgbClr val="FF0000"/>
                </a:solidFill>
                <a:ea typeface="ＭＳ Ｐゴシック" pitchFamily="34" charset="-128"/>
              </a:rPr>
              <a:t>(where) </a:t>
            </a:r>
            <a:r>
              <a:rPr lang="en-US" sz="2400" dirty="0">
                <a:ea typeface="ＭＳ Ｐゴシック" pitchFamily="34" charset="-128"/>
              </a:rPr>
              <a:t>(2015-2016)</a:t>
            </a:r>
            <a:r>
              <a:rPr lang="en-US" sz="2400" b="1" dirty="0">
                <a:ea typeface="ＭＳ Ｐゴシック" pitchFamily="34" charset="-128"/>
              </a:rPr>
              <a:t> </a:t>
            </a:r>
            <a:r>
              <a:rPr lang="en-US" sz="2400" b="1" dirty="0">
                <a:solidFill>
                  <a:srgbClr val="FF0000"/>
                </a:solidFill>
                <a:ea typeface="ＭＳ Ｐゴシック" pitchFamily="34" charset="-128"/>
              </a:rPr>
              <a:t>(when) </a:t>
            </a:r>
            <a:r>
              <a:rPr lang="en-US" sz="2400" dirty="0" err="1">
                <a:ea typeface="ＭＳ Ｐゴシック" pitchFamily="34" charset="-128"/>
              </a:rPr>
              <a:t>CHONe</a:t>
            </a:r>
            <a:r>
              <a:rPr lang="en-US" sz="2400" dirty="0">
                <a:ea typeface="ＭＳ Ｐゴシック" pitchFamily="34" charset="-128"/>
              </a:rPr>
              <a:t> Project 1.1.1”</a:t>
            </a:r>
            <a:r>
              <a:rPr lang="en-US" sz="2400" dirty="0">
                <a:solidFill>
                  <a:srgbClr val="FF0000"/>
                </a:solidFill>
                <a:ea typeface="ＭＳ Ｐゴシック" pitchFamily="34" charset="-128"/>
              </a:rPr>
              <a:t> </a:t>
            </a:r>
            <a:r>
              <a:rPr lang="en-US" sz="2400" b="1" dirty="0">
                <a:solidFill>
                  <a:srgbClr val="FF0000"/>
                </a:solidFill>
                <a:ea typeface="ＭＳ Ｐゴシック" pitchFamily="34" charset="-128"/>
              </a:rPr>
              <a:t>(who)</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1686</Words>
  <Application>Microsoft Office PowerPoint</Application>
  <PresentationFormat>On-screen Show (4:3)</PresentationFormat>
  <Paragraphs>174</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MS PGothic</vt:lpstr>
      <vt:lpstr>AngsanaUPC</vt:lpstr>
      <vt:lpstr>Arial</vt:lpstr>
      <vt:lpstr>Calibri</vt:lpstr>
      <vt:lpstr>New Caledonia</vt:lpstr>
      <vt:lpstr>Times New Roman</vt:lpstr>
      <vt:lpstr>Zapf Dingbats</vt:lpstr>
      <vt:lpstr>Office Theme</vt:lpstr>
      <vt:lpstr>PowerPoint Presentation</vt:lpstr>
      <vt:lpstr>What is Metadata?</vt:lpstr>
      <vt:lpstr>Metadata is everywhere..</vt:lpstr>
      <vt:lpstr>Metadata</vt:lpstr>
      <vt:lpstr>PowerPoint Presentation</vt:lpstr>
      <vt:lpstr>Metadata</vt:lpstr>
      <vt:lpstr>Metadata: What are they good for?</vt:lpstr>
      <vt:lpstr>Tips for Writing Quality Metadata</vt:lpstr>
      <vt:lpstr>Tips for Writing Quality Metadata</vt:lpstr>
      <vt:lpstr>Tips for Writing Quality Metadata</vt:lpstr>
      <vt:lpstr>Tips for Writing Quality Metadata</vt:lpstr>
      <vt:lpstr>Tips for Writing Quality Metadata</vt:lpstr>
      <vt:lpstr>Tips for Writing Quality Metadata</vt:lpstr>
      <vt:lpstr>Steps to Create Quality Metadata</vt:lpstr>
      <vt:lpstr>Metadata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Remi Daigle</cp:lastModifiedBy>
  <cp:revision>23</cp:revision>
  <dcterms:created xsi:type="dcterms:W3CDTF">2017-04-28T14:23:57Z</dcterms:created>
  <dcterms:modified xsi:type="dcterms:W3CDTF">2017-05-01T17:32:43Z</dcterms:modified>
</cp:coreProperties>
</file>